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995" r:id="rId2"/>
    <p:sldId id="334" r:id="rId3"/>
    <p:sldId id="342" r:id="rId4"/>
    <p:sldId id="2755" r:id="rId5"/>
    <p:sldId id="2035" r:id="rId6"/>
    <p:sldId id="335" r:id="rId7"/>
    <p:sldId id="347" r:id="rId8"/>
    <p:sldId id="314" r:id="rId9"/>
    <p:sldId id="1015" r:id="rId10"/>
    <p:sldId id="349" r:id="rId11"/>
    <p:sldId id="303" r:id="rId12"/>
    <p:sldId id="355" r:id="rId13"/>
    <p:sldId id="2770" r:id="rId14"/>
    <p:sldId id="2765" r:id="rId15"/>
    <p:sldId id="2055" r:id="rId16"/>
    <p:sldId id="278" r:id="rId17"/>
    <p:sldId id="257" r:id="rId18"/>
    <p:sldId id="256" r:id="rId19"/>
    <p:sldId id="2779" r:id="rId20"/>
    <p:sldId id="367" r:id="rId21"/>
    <p:sldId id="2769" r:id="rId22"/>
    <p:sldId id="999" r:id="rId23"/>
    <p:sldId id="2780" r:id="rId24"/>
    <p:sldId id="2781" r:id="rId25"/>
    <p:sldId id="269" r:id="rId26"/>
    <p:sldId id="1004" r:id="rId27"/>
    <p:sldId id="292" r:id="rId28"/>
    <p:sldId id="27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C77C9-984F-400A-ADEF-27827EF9970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9A3A1-793A-4099-87E7-216CA4EE4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4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Ben and Erica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B1CD9-E92E-4EB0-B12E-98F98EF858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25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 of the five VERI target communities have taken concrete actions or are endeavoring to do so through federal Hazard Mitigation grant-funded projects…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B1CD9-E92E-4EB0-B12E-98F98EF858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19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$34.5 million of available HMGP funding from Irene, we allocated more than $20 million to buy-outs of homes in flood vulnerable locations. Many of those were homes that had been destroyed by Irene, so there was a human co-benefit of getting these homes demolished and “giving those places back to the river.”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B1CD9-E92E-4EB0-B12E-98F98EF858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82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is the big, ambitious, multi-phase mitigation vision of improving co-existence between the Whetstone Brook and downtown Brattleboro…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B1CD9-E92E-4EB0-B12E-98F98EF858C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7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eligible projects include pro-actively upgrading undersized drainages, and removing historical fill to help rivers recover access to their floodplains.  Again, there are conservation co-benefits (e.g. for fish passage through larger bottomless culverts, and for riverine habitat restoration).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B1CD9-E92E-4EB0-B12E-98F98EF858C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61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B1CD9-E92E-4EB0-B12E-98F98EF858C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1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Does it matter?</a:t>
            </a:r>
          </a:p>
          <a:p>
            <a:endParaRPr lang="en-US" baseline="0" dirty="0"/>
          </a:p>
          <a:p>
            <a:r>
              <a:rPr lang="en-US" baseline="0" dirty="0"/>
              <a:t>Flood related erosion is the hazard here…, and as it turns out is the primary mode of flood damage in Vermont</a:t>
            </a:r>
          </a:p>
          <a:p>
            <a:endParaRPr lang="en-US" baseline="0" dirty="0"/>
          </a:p>
          <a:p>
            <a:endParaRPr lang="en-US" sz="1100" dirty="0"/>
          </a:p>
          <a:p>
            <a:endParaRPr lang="en-US" sz="1100" b="0" i="1" u="none" strike="noStrike" kern="1200" baseline="0" dirty="0">
              <a:solidFill>
                <a:schemeClr val="tx1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  <a:fld id="{0BB917D8-544F-41BE-9527-E8AFC78D3240}" type="slidenum">
              <a:rPr lang="en-US" b="0" smtClean="0"/>
              <a:pPr>
                <a:defRPr/>
              </a:pPr>
              <a:t>2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965281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https://www.ncei.noaa.gov/access/billions/time-series/US </a:t>
            </a:r>
          </a:p>
          <a:p>
            <a:r>
              <a:rPr lang="en-US" dirty="0"/>
              <a:t>Chart from 9/30/2022 – as Hurricane Ian approaches SC after sweeping across FL.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  <a:fld id="{0BB917D8-544F-41BE-9527-E8AFC78D3240}" type="slidenum">
              <a:rPr lang="en-US" b="0" smtClean="0"/>
              <a:pPr>
                <a:defRPr/>
              </a:pPr>
              <a:t>4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70298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4963" y="698500"/>
            <a:ext cx="61912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https://site.uvm.edu/vtclimateassessment/chapters/water-resources/#h3.2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04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fld id="{0BB917D8-544F-41BE-9527-E8AFC78D324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04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584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19138"/>
            <a:ext cx="6399213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Act</a:t>
            </a:r>
            <a:r>
              <a:rPr lang="en-US" baseline="0" dirty="0"/>
              <a:t> 110 (2010) – River Corridors and incentives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240FF-579B-460A-A8B7-7FC1103B429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90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The following slides will touch on some of the main actions we are taking as a state, to meet those needs and to become more resilient to flooding and other climate-related hazards.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graphic</a:t>
            </a:r>
            <a:r>
              <a:rPr lang="en-US" baseline="0" dirty="0"/>
              <a:t> on this slide was</a:t>
            </a:r>
            <a:r>
              <a:rPr lang="en-US" dirty="0"/>
              <a:t> produced</a:t>
            </a:r>
            <a:r>
              <a:rPr lang="en-US" baseline="0" dirty="0"/>
              <a:t> through the EPA SGIA project, shows how the complexities of our flood resilience objectives are communicated through a landscape or watershed perspective, recognizing we can’t move all our historic settlements out of harm’s way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1CD9-E92E-4EB0-B12E-98F98EF858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34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015853" indent="-537804" defTabSz="858164">
              <a:buAutoNum type="arabicPeriod"/>
            </a:pPr>
            <a:r>
              <a:rPr lang="en-US" sz="1900" dirty="0">
                <a:latin typeface="Palatino Linotype" pitchFamily="18" charset="0"/>
              </a:rPr>
              <a:t>Hazard Assessments</a:t>
            </a:r>
          </a:p>
          <a:p>
            <a:pPr marL="1493901" lvl="1" indent="-537804" defTabSz="858164"/>
            <a:r>
              <a:rPr lang="en-US" sz="1900" dirty="0">
                <a:latin typeface="Palatino Linotype" pitchFamily="18" charset="0"/>
              </a:rPr>
              <a:t>	Special Flood Hazard Areas, </a:t>
            </a:r>
          </a:p>
          <a:p>
            <a:pPr marL="1493901" lvl="1" indent="-537804" defTabSz="858164"/>
            <a:r>
              <a:rPr lang="en-US" sz="1900" dirty="0">
                <a:latin typeface="Palatino Linotype" pitchFamily="18" charset="0"/>
              </a:rPr>
              <a:t>	Fluvial Erosion Hazard Corridors</a:t>
            </a:r>
          </a:p>
          <a:p>
            <a:pPr marL="1493901" lvl="1" indent="-537804" defTabSz="858164"/>
            <a:r>
              <a:rPr lang="en-US" sz="1900" dirty="0">
                <a:latin typeface="Palatino Linotype" pitchFamily="18" charset="0"/>
              </a:rPr>
              <a:t>	Setbacks</a:t>
            </a:r>
          </a:p>
          <a:p>
            <a:pPr marL="1015853" indent="-537804" defTabSz="858164">
              <a:buFontTx/>
              <a:buAutoNum type="arabicPeriod"/>
            </a:pPr>
            <a:r>
              <a:rPr lang="en-US" sz="1900" dirty="0">
                <a:latin typeface="Palatino Linotype" pitchFamily="18" charset="0"/>
              </a:rPr>
              <a:t>Flood Hazard Area Regulations</a:t>
            </a:r>
          </a:p>
          <a:p>
            <a:pPr marL="1015853" indent="-537804" defTabSz="858164">
              <a:buFontTx/>
              <a:buAutoNum type="arabicPeriod"/>
            </a:pPr>
            <a:r>
              <a:rPr lang="en-US" sz="1900" dirty="0">
                <a:latin typeface="Palatino Linotype" pitchFamily="18" charset="0"/>
              </a:rPr>
              <a:t>Hazard Mitigation Plan</a:t>
            </a:r>
          </a:p>
          <a:p>
            <a:pPr marL="1015853" indent="-537804" defTabSz="858164">
              <a:buAutoNum type="arabicPeriod"/>
            </a:pPr>
            <a:r>
              <a:rPr lang="en-US" sz="1900" dirty="0">
                <a:latin typeface="Palatino Linotype" pitchFamily="18" charset="0"/>
              </a:rPr>
              <a:t>Emergency Operations Plan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240FF-579B-460A-A8B7-7FC1103B429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77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en-US"/>
              <a:t> </a:t>
            </a:r>
            <a:fld id="{77DB82F7-0201-47E3-99AA-8EFADB20890A}" type="slidenum">
              <a:rPr lang="en-US" b="0" smtClean="0"/>
              <a:pPr/>
              <a:t>11</a:t>
            </a:fld>
            <a:endParaRPr lang="en-US" b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7388"/>
            <a:ext cx="6092825" cy="3427412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We’ve seen</a:t>
            </a:r>
            <a:r>
              <a:rPr lang="en-US" baseline="0" dirty="0"/>
              <a:t> that rivers adjust laterally into adjacent lands.  This meandering is natural in a stable river, and can be critical in an unstable river’s attempt to rebuild floodplain and regain equilibrium.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336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57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49D49-9316-C925-B944-1FA9DC955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1433D-E051-BB1A-2AAD-6CDCC1D78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F4DFB-F960-CB8F-E28A-A3D722D0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BB7A9-1854-44A9-97E8-D3410FB1141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F58A8-D013-AA8C-B80E-2AD144C0F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6261B-4A93-A26A-7441-34F4792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F17-4A24-4770-BD50-6951E4D07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78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304A6-0BE7-5051-426B-A72EE982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5BFE17-223A-04A9-C4D3-3D27DA2FF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5079D-71E5-146E-442F-F42C44FEC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BB7A9-1854-44A9-97E8-D3410FB1141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45F76-40CD-46EE-13FB-17F596DA9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F4F21-328D-3006-FFFF-B9112D9A4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F17-4A24-4770-BD50-6951E4D07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2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26D747-CA25-6E33-25FE-C6EA8881DB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99A189-EEBD-9764-3A20-2EDA636D1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14F3E-3E2F-6701-2204-1A0AF089E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BB7A9-1854-44A9-97E8-D3410FB1141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87FAC-7C99-ABB3-72C6-53D7E74F9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65619-B0C9-553D-B8BE-46079627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F17-4A24-4770-BD50-6951E4D07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51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DD11F-305A-470C-9E82-999F7562E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9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4CA47-2FE4-FF9D-B37B-F14702501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C2346-6D3B-6315-B8DB-02B3CBC2E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6C604-5932-4077-D116-33F291F3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BB7A9-1854-44A9-97E8-D3410FB1141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1682E-9901-D4FF-D57A-E7AD9E87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81E91-8DEC-CA81-0CF9-7DC91D7F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F17-4A24-4770-BD50-6951E4D07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77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61B6E-378E-280F-E5C8-7A409142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14F4E-E7E9-628A-7B1C-D9BE9E84A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DA302-B5E4-1079-06C8-AD85F3259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BB7A9-1854-44A9-97E8-D3410FB1141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9C720-01F0-6080-3046-E84F4E783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8FD26-C406-202D-F299-B4E4327F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F17-4A24-4770-BD50-6951E4D07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88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39D03-9E87-73A3-32DC-26149530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600EE-AA66-F4CB-162F-8946846ABE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D55EB-6904-2F06-8B3F-A9CD0171C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C74C1-85C3-7010-16ED-9409CB260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BB7A9-1854-44A9-97E8-D3410FB1141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5AF89-BE84-3821-53A9-C0302325C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DFE6A-A389-2235-75ED-21BF72C0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F17-4A24-4770-BD50-6951E4D07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19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034D2-A7E9-32B0-9DC6-A076B46CA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27EA1-6E2D-4B1F-EEF4-62CC5CE36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EDD79-C6C1-088F-2BE2-463652583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9217E0-3A92-883B-8ADB-0EBF4FA3A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0D4D6-519B-395D-3D0E-BBF589EAFE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32B905-6E2F-9621-216A-5DAC9D4AE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BB7A9-1854-44A9-97E8-D3410FB1141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00C212-12ED-72FF-5A1D-DAFAA6416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35FA08-50D8-72D5-9793-F8985BE5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F17-4A24-4770-BD50-6951E4D07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41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9573E-BFE2-9BBB-8C2C-ABB01E1FB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F5510B-6D43-ED3B-80D8-D047A6EC4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BB7A9-1854-44A9-97E8-D3410FB1141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A2455-8E41-9E9A-087E-80C189E6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F4E1C-32B0-9A15-5F97-9C095BE69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F17-4A24-4770-BD50-6951E4D07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31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AB40F2-57BD-02DD-F720-B08D4C29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BB7A9-1854-44A9-97E8-D3410FB1141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41AC0-FCA5-57F2-2FC5-51AE148F1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95A68-3523-F8BD-C575-136EC787B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F17-4A24-4770-BD50-6951E4D07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98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A94B5-271A-5A73-3498-556C403B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E6AB8-722C-061E-B601-4F7A644B1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E46DE-6A9A-B2C0-781E-0FDC79711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4BE65-6CA1-36C7-C922-CC7845DAA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BB7A9-1854-44A9-97E8-D3410FB1141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C0DAC-E74D-C060-4428-9848B69B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0F20C-25F4-23D5-6655-16A36D3F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F17-4A24-4770-BD50-6951E4D07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9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6EAD1-A9F9-BC39-0B91-1AC987D58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294121-889B-2818-CD35-647CA6D72C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EF6494-4803-5E2D-6566-1CC261EA4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AC5BC-1978-02E7-6314-AB9AB18A7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BB7A9-1854-44A9-97E8-D3410FB1141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93AFE-45EA-9169-FAB9-2CB0A8174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08519-DB69-B68E-E2B4-7235E41E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F17-4A24-4770-BD50-6951E4D07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40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30712B-4E41-AB44-E998-19AA927D9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F9A4B-EE61-AA99-D130-4F72FDB67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E9F70-BD00-60DC-F356-9FC2F7F6C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BB7A9-1854-44A9-97E8-D3410FB1141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7C8C3-3592-B1D9-BBA7-9F0C3A148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9B60B-E8E6-386A-77A9-015C1216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5F17-4A24-4770-BD50-6951E4D07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2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tinyurl.com/floodreadyatla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it.ly/floodatlas" TargetMode="External"/><Relationship Id="rId4" Type="http://schemas.openxmlformats.org/officeDocument/2006/relationships/hyperlink" Target="http://floodready.vermont.gov/find_funding/emergency_relief_assistance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floodready.vermont.gov/assessment/community_report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39C11-3B74-4319-ADA7-736974BA8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867" y="136752"/>
            <a:ext cx="3202009" cy="3202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06FA0E-C843-45AC-AB64-B030E890E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136" y="747048"/>
            <a:ext cx="4571999" cy="238101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82AF4-BFA5-4B8B-A01F-C426D9F23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7888" y="3940629"/>
            <a:ext cx="7886700" cy="214902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Vermont Emergency Management Presentation</a:t>
            </a:r>
          </a:p>
          <a:p>
            <a:pPr algn="ctr"/>
            <a:r>
              <a:rPr lang="en-US" dirty="0"/>
              <a:t>Resiliency Conference</a:t>
            </a:r>
          </a:p>
          <a:p>
            <a:pPr algn="ctr"/>
            <a:r>
              <a:rPr lang="en-US" dirty="0"/>
              <a:t>October 15, 2022</a:t>
            </a:r>
          </a:p>
        </p:txBody>
      </p:sp>
    </p:spTree>
    <p:extLst>
      <p:ext uri="{BB962C8B-B14F-4D97-AF65-F5344CB8AC3E}">
        <p14:creationId xmlns:p14="http://schemas.microsoft.com/office/powerpoint/2010/main" val="3941869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914" name="Picture 2" descr="D:\Non-backup\Towns-9.11\Sunderland\2.7.12\DSC016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0360" y="400051"/>
            <a:ext cx="4572000" cy="3429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 bwMode="auto">
          <a:xfrm>
            <a:off x="415423" y="2338754"/>
            <a:ext cx="4572000" cy="3600450"/>
          </a:xfrm>
          <a:prstGeom prst="rect">
            <a:avLst/>
          </a:prstGeom>
          <a:gradFill>
            <a:gsLst>
              <a:gs pos="0">
                <a:srgbClr val="FFC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oudy Old Style" pitchFamily="18" charset="0"/>
              </a:rPr>
              <a:t>Where are your </a:t>
            </a:r>
            <a:b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oudy Old Style" pitchFamily="18" charset="0"/>
              </a:rPr>
            </a:b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oudy Old Style" pitchFamily="18" charset="0"/>
              </a:rPr>
              <a:t>River Corridors and Floodplains?  </a:t>
            </a:r>
            <a:b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oudy Old Style" pitchFamily="18" charset="0"/>
              </a:rPr>
            </a:b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oudy Old Style" pitchFamily="18" charset="0"/>
              </a:rPr>
              <a:t>What is Already at Risk?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15422" y="3483551"/>
            <a:ext cx="5680578" cy="2757592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oudy Old Style" pitchFamily="18" charset="0"/>
              </a:rPr>
              <a:t>Protect What Works and </a:t>
            </a:r>
            <a:b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oudy Old Style" pitchFamily="18" charset="0"/>
              </a:rPr>
            </a:b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oudy Old Style" pitchFamily="18" charset="0"/>
              </a:rPr>
              <a:t>Avoid Aggravating the Problem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15420" y="4403088"/>
            <a:ext cx="6789159" cy="1838056"/>
          </a:xfrm>
          <a:prstGeom prst="rect">
            <a:avLst/>
          </a:prstGeom>
          <a:gradFill>
            <a:gsLst>
              <a:gs pos="0">
                <a:srgbClr val="FF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oudy Old Style" pitchFamily="18" charset="0"/>
              </a:rPr>
              <a:t>Work Toward Reliable Roads and Reducing Risk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15419" y="5081954"/>
            <a:ext cx="7364238" cy="1159189"/>
          </a:xfrm>
          <a:prstGeom prst="rect">
            <a:avLst/>
          </a:prstGeom>
          <a:gradFill>
            <a:gsLst>
              <a:gs pos="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oudy Old Style" pitchFamily="18" charset="0"/>
              </a:rPr>
              <a:t>Prepare for Emergency 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15417" y="5689861"/>
            <a:ext cx="7915783" cy="551282"/>
          </a:xfrm>
          <a:prstGeom prst="rect">
            <a:avLst/>
          </a:prstGeom>
          <a:gradFill>
            <a:gsLst>
              <a:gs pos="0">
                <a:srgbClr val="FF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 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oudy Old Style" pitchFamily="18" charset="0"/>
              </a:rPr>
              <a:t>Insure Residual Risk</a:t>
            </a:r>
          </a:p>
        </p:txBody>
      </p:sp>
    </p:spTree>
    <p:extLst>
      <p:ext uri="{BB962C8B-B14F-4D97-AF65-F5344CB8AC3E}">
        <p14:creationId xmlns:p14="http://schemas.microsoft.com/office/powerpoint/2010/main" val="128169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6248" y="4375882"/>
            <a:ext cx="5354782" cy="212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m19bo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08" y="2295494"/>
            <a:ext cx="5663134" cy="34961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6248" y="2295494"/>
            <a:ext cx="5354782" cy="20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00726" y="6034552"/>
            <a:ext cx="2577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Rivers Need Room</a:t>
            </a:r>
          </a:p>
        </p:txBody>
      </p:sp>
    </p:spTree>
    <p:extLst>
      <p:ext uri="{BB962C8B-B14F-4D97-AF65-F5344CB8AC3E}">
        <p14:creationId xmlns:p14="http://schemas.microsoft.com/office/powerpoint/2010/main" val="81800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F2E110-3DD8-7668-2A9F-58E6B5B08388}"/>
              </a:ext>
            </a:extLst>
          </p:cNvPr>
          <p:cNvSpPr txBox="1"/>
          <p:nvPr/>
        </p:nvSpPr>
        <p:spPr>
          <a:xfrm>
            <a:off x="6865258" y="4682866"/>
            <a:ext cx="420948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River Corridor includes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the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meander belt </a:t>
            </a:r>
            <a:r>
              <a:rPr lang="en-US" sz="2800" dirty="0">
                <a:solidFill>
                  <a:schemeClr val="bg1"/>
                </a:solidFill>
              </a:rPr>
              <a:t>and </a:t>
            </a:r>
          </a:p>
          <a:p>
            <a:r>
              <a:rPr lang="en-US" sz="2800" dirty="0">
                <a:solidFill>
                  <a:schemeClr val="bg1"/>
                </a:solidFill>
              </a:rPr>
              <a:t>an area for a </a:t>
            </a:r>
            <a:r>
              <a:rPr lang="en-US" sz="2800" dirty="0">
                <a:solidFill>
                  <a:srgbClr val="00B050"/>
                </a:solidFill>
              </a:rPr>
              <a:t>stable bank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862C2F-228C-A1E5-BABA-BC63880FB2F3}"/>
              </a:ext>
            </a:extLst>
          </p:cNvPr>
          <p:cNvGrpSpPr/>
          <p:nvPr/>
        </p:nvGrpSpPr>
        <p:grpSpPr>
          <a:xfrm>
            <a:off x="921657" y="486228"/>
            <a:ext cx="5624286" cy="5858631"/>
            <a:chOff x="921657" y="486228"/>
            <a:chExt cx="5624286" cy="58586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57" y="486228"/>
              <a:ext cx="5624286" cy="585863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706FFB-14DC-4231-034D-3049E4BA549F}"/>
                </a:ext>
              </a:extLst>
            </p:cNvPr>
            <p:cNvSpPr/>
            <p:nvPr/>
          </p:nvSpPr>
          <p:spPr>
            <a:xfrm>
              <a:off x="5239657" y="3831771"/>
              <a:ext cx="1204686" cy="4934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9944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1"/>
            <a:ext cx="4648200" cy="645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FA5825-0145-B17E-285C-A81E8F1692F1}"/>
              </a:ext>
            </a:extLst>
          </p:cNvPr>
          <p:cNvSpPr txBox="1"/>
          <p:nvPr/>
        </p:nvSpPr>
        <p:spPr>
          <a:xfrm>
            <a:off x="3046751" y="3240586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9010FEFB-4BB4-8DC8-09F8-FDF1B589C67E}"/>
              </a:ext>
            </a:extLst>
          </p:cNvPr>
          <p:cNvSpPr/>
          <p:nvPr/>
        </p:nvSpPr>
        <p:spPr>
          <a:xfrm>
            <a:off x="7587761" y="562708"/>
            <a:ext cx="3874477" cy="478302"/>
          </a:xfrm>
          <a:prstGeom prst="wedgeRectCallout">
            <a:avLst>
              <a:gd name="adj1" fmla="val -85145"/>
              <a:gd name="adj2" fmla="val 358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House placed too close to stream!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D048E31F-6D2C-2D57-A85C-55873E87F646}"/>
              </a:ext>
            </a:extLst>
          </p:cNvPr>
          <p:cNvSpPr/>
          <p:nvPr/>
        </p:nvSpPr>
        <p:spPr>
          <a:xfrm>
            <a:off x="7587761" y="1847162"/>
            <a:ext cx="4144694" cy="478302"/>
          </a:xfrm>
          <a:prstGeom prst="wedgeRectCallout">
            <a:avLst>
              <a:gd name="adj1" fmla="val -88879"/>
              <a:gd name="adj2" fmla="val 270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House damaged by water and erosion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893E885-24C6-54E5-7795-3B0ED018FF1C}"/>
              </a:ext>
            </a:extLst>
          </p:cNvPr>
          <p:cNvSpPr/>
          <p:nvPr/>
        </p:nvSpPr>
        <p:spPr>
          <a:xfrm>
            <a:off x="7587761" y="2902964"/>
            <a:ext cx="3610122" cy="478302"/>
          </a:xfrm>
          <a:prstGeom prst="wedgeRectCallout">
            <a:avLst>
              <a:gd name="adj1" fmla="val -85145"/>
              <a:gd name="adj2" fmla="val 358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Bank armoring to protect house.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6E29030D-AB5A-907F-A48D-2FAF3510A6F7}"/>
              </a:ext>
            </a:extLst>
          </p:cNvPr>
          <p:cNvSpPr/>
          <p:nvPr/>
        </p:nvSpPr>
        <p:spPr>
          <a:xfrm>
            <a:off x="7587761" y="3609918"/>
            <a:ext cx="4144694" cy="478302"/>
          </a:xfrm>
          <a:prstGeom prst="wedgeRectCallout">
            <a:avLst>
              <a:gd name="adj1" fmla="val -90915"/>
              <a:gd name="adj2" fmla="val -582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Stream energy digs channel deeper.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9175D879-2BAE-CEC7-5763-042E20A74369}"/>
              </a:ext>
            </a:extLst>
          </p:cNvPr>
          <p:cNvSpPr/>
          <p:nvPr/>
        </p:nvSpPr>
        <p:spPr>
          <a:xfrm>
            <a:off x="7587761" y="4677502"/>
            <a:ext cx="2175217" cy="478302"/>
          </a:xfrm>
          <a:prstGeom prst="wedgeRectCallout">
            <a:avLst>
              <a:gd name="adj1" fmla="val -106522"/>
              <a:gd name="adj2" fmla="val -43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Stream bank fails.</a:t>
            </a:r>
          </a:p>
        </p:txBody>
      </p:sp>
    </p:spTree>
    <p:extLst>
      <p:ext uri="{BB962C8B-B14F-4D97-AF65-F5344CB8AC3E}">
        <p14:creationId xmlns:p14="http://schemas.microsoft.com/office/powerpoint/2010/main" val="216581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40767" y="5203371"/>
            <a:ext cx="6910466" cy="1524000"/>
            <a:chOff x="288" y="3120"/>
            <a:chExt cx="5184" cy="960"/>
          </a:xfrm>
        </p:grpSpPr>
        <p:pic>
          <p:nvPicPr>
            <p:cNvPr id="30730" name="TextBox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3120"/>
              <a:ext cx="5184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1" name="Text Box 5"/>
            <p:cNvSpPr txBox="1">
              <a:spLocks noChangeArrowheads="1"/>
            </p:cNvSpPr>
            <p:nvPr/>
          </p:nvSpPr>
          <p:spPr bwMode="auto">
            <a:xfrm>
              <a:off x="592" y="3367"/>
              <a:ext cx="46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39" tIns="41020" rIns="82039" bIns="41020">
              <a:spAutoFit/>
            </a:bodyPr>
            <a:lstStyle>
              <a:lvl1pPr defTabSz="820738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0738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0738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0738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0738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FontTx/>
                <a:buChar char="•"/>
              </a:pPr>
              <a:r>
                <a:rPr lang="en-US" sz="2000" dirty="0">
                  <a:solidFill>
                    <a:srgbClr val="44546A"/>
                  </a:solidFill>
                </a:rPr>
                <a:t>Fill deflects flood waters toward and onto other land</a:t>
              </a:r>
            </a:p>
            <a:p>
              <a:pPr eaLnBrk="1" hangingPunct="1">
                <a:buFontTx/>
                <a:buChar char="•"/>
              </a:pPr>
              <a:r>
                <a:rPr lang="en-US" sz="2000" dirty="0">
                  <a:solidFill>
                    <a:srgbClr val="44546A"/>
                  </a:solidFill>
                </a:rPr>
                <a:t>Increases flood water heights, power, and erosive damage.</a:t>
              </a:r>
            </a:p>
          </p:txBody>
        </p:sp>
      </p:grpSp>
      <p:grpSp>
        <p:nvGrpSpPr>
          <p:cNvPr id="30724" name="Group 6"/>
          <p:cNvGrpSpPr>
            <a:grpSpLocks/>
          </p:cNvGrpSpPr>
          <p:nvPr/>
        </p:nvGrpSpPr>
        <p:grpSpPr bwMode="auto">
          <a:xfrm>
            <a:off x="2883314" y="216912"/>
            <a:ext cx="6553200" cy="1219200"/>
            <a:chOff x="1008" y="2112"/>
            <a:chExt cx="3264" cy="672"/>
          </a:xfrm>
        </p:grpSpPr>
        <p:pic>
          <p:nvPicPr>
            <p:cNvPr id="30728" name="TextBox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2112"/>
              <a:ext cx="3264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9" name="Text Box 8"/>
            <p:cNvSpPr txBox="1">
              <a:spLocks noChangeArrowheads="1"/>
            </p:cNvSpPr>
            <p:nvPr/>
          </p:nvSpPr>
          <p:spPr bwMode="auto">
            <a:xfrm>
              <a:off x="1152" y="2352"/>
              <a:ext cx="2976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39" tIns="41020" rIns="82039" bIns="41020">
              <a:spAutoFit/>
            </a:bodyPr>
            <a:lstStyle>
              <a:lvl1pPr defTabSz="820738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0738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0738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0738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0738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dirty="0">
                  <a:solidFill>
                    <a:srgbClr val="44546A"/>
                  </a:solidFill>
                </a:rPr>
                <a:t>Why not add fill in a flood hazard area?</a:t>
              </a:r>
            </a:p>
          </p:txBody>
        </p:sp>
      </p:grpSp>
      <p:sp>
        <p:nvSpPr>
          <p:cNvPr id="30727" name="Freeform 11"/>
          <p:cNvSpPr>
            <a:spLocks/>
          </p:cNvSpPr>
          <p:nvPr/>
        </p:nvSpPr>
        <p:spPr bwMode="auto">
          <a:xfrm>
            <a:off x="5105404" y="2590800"/>
            <a:ext cx="184731" cy="369332"/>
          </a:xfrm>
          <a:custGeom>
            <a:avLst/>
            <a:gdLst>
              <a:gd name="T0" fmla="*/ 0 w 1920"/>
              <a:gd name="T1" fmla="*/ 48 h 528"/>
              <a:gd name="T2" fmla="*/ 1920 w 1920"/>
              <a:gd name="T3" fmla="*/ 0 h 528"/>
              <a:gd name="T4" fmla="*/ 1680 w 1920"/>
              <a:gd name="T5" fmla="*/ 144 h 528"/>
              <a:gd name="T6" fmla="*/ 1632 w 1920"/>
              <a:gd name="T7" fmla="*/ 240 h 528"/>
              <a:gd name="T8" fmla="*/ 1200 w 1920"/>
              <a:gd name="T9" fmla="*/ 288 h 528"/>
              <a:gd name="T10" fmla="*/ 1104 w 1920"/>
              <a:gd name="T11" fmla="*/ 480 h 528"/>
              <a:gd name="T12" fmla="*/ 1008 w 1920"/>
              <a:gd name="T13" fmla="*/ 528 h 528"/>
              <a:gd name="T14" fmla="*/ 720 w 1920"/>
              <a:gd name="T15" fmla="*/ 336 h 528"/>
              <a:gd name="T16" fmla="*/ 576 w 1920"/>
              <a:gd name="T17" fmla="*/ 192 h 528"/>
              <a:gd name="T18" fmla="*/ 384 w 1920"/>
              <a:gd name="T19" fmla="*/ 144 h 528"/>
              <a:gd name="T20" fmla="*/ 336 w 1920"/>
              <a:gd name="T21" fmla="*/ 96 h 528"/>
              <a:gd name="T22" fmla="*/ 96 w 1920"/>
              <a:gd name="T23" fmla="*/ 96 h 528"/>
              <a:gd name="T24" fmla="*/ 0 w 1920"/>
              <a:gd name="T25" fmla="*/ 48 h 52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920"/>
              <a:gd name="T40" fmla="*/ 0 h 528"/>
              <a:gd name="T41" fmla="*/ 1920 w 1920"/>
              <a:gd name="T42" fmla="*/ 528 h 52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920" h="528">
                <a:moveTo>
                  <a:pt x="0" y="48"/>
                </a:moveTo>
                <a:lnTo>
                  <a:pt x="1920" y="0"/>
                </a:lnTo>
                <a:lnTo>
                  <a:pt x="1680" y="144"/>
                </a:lnTo>
                <a:lnTo>
                  <a:pt x="1632" y="240"/>
                </a:lnTo>
                <a:lnTo>
                  <a:pt x="1200" y="288"/>
                </a:lnTo>
                <a:lnTo>
                  <a:pt x="1104" y="480"/>
                </a:lnTo>
                <a:lnTo>
                  <a:pt x="1008" y="528"/>
                </a:lnTo>
                <a:lnTo>
                  <a:pt x="720" y="336"/>
                </a:lnTo>
                <a:lnTo>
                  <a:pt x="576" y="192"/>
                </a:lnTo>
                <a:lnTo>
                  <a:pt x="384" y="144"/>
                </a:lnTo>
                <a:lnTo>
                  <a:pt x="336" y="96"/>
                </a:lnTo>
                <a:lnTo>
                  <a:pt x="96" y="96"/>
                </a:lnTo>
                <a:lnTo>
                  <a:pt x="0" y="48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2" descr="fp_encroachment">
            <a:extLst>
              <a:ext uri="{FF2B5EF4-FFF2-40B4-BE49-F238E27FC236}">
                <a16:creationId xmlns:a16="http://schemas.microsoft.com/office/drawing/2014/main" id="{D296DAD7-4F2C-4DB9-A4D3-A85D2E2A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27866" y="1375586"/>
            <a:ext cx="6464095" cy="391916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4">
            <a:extLst>
              <a:ext uri="{FF2B5EF4-FFF2-40B4-BE49-F238E27FC236}">
                <a16:creationId xmlns:a16="http://schemas.microsoft.com/office/drawing/2014/main" id="{037A85D0-0AC7-422E-BB5E-469245141847}"/>
              </a:ext>
            </a:extLst>
          </p:cNvPr>
          <p:cNvSpPr/>
          <p:nvPr/>
        </p:nvSpPr>
        <p:spPr>
          <a:xfrm>
            <a:off x="2927866" y="4078339"/>
            <a:ext cx="4787900" cy="242937"/>
          </a:xfrm>
          <a:custGeom>
            <a:avLst/>
            <a:gdLst>
              <a:gd name="connsiteX0" fmla="*/ 609600 w 4787900"/>
              <a:gd name="connsiteY0" fmla="*/ 6350 h 139700"/>
              <a:gd name="connsiteX1" fmla="*/ 0 w 4787900"/>
              <a:gd name="connsiteY1" fmla="*/ 12700 h 139700"/>
              <a:gd name="connsiteX2" fmla="*/ 12700 w 4787900"/>
              <a:gd name="connsiteY2" fmla="*/ 139700 h 139700"/>
              <a:gd name="connsiteX3" fmla="*/ 4692650 w 4787900"/>
              <a:gd name="connsiteY3" fmla="*/ 133350 h 139700"/>
              <a:gd name="connsiteX4" fmla="*/ 4787900 w 4787900"/>
              <a:gd name="connsiteY4" fmla="*/ 0 h 139700"/>
              <a:gd name="connsiteX5" fmla="*/ 609600 w 4787900"/>
              <a:gd name="connsiteY5" fmla="*/ 6350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7900" h="139700">
                <a:moveTo>
                  <a:pt x="609600" y="6350"/>
                </a:moveTo>
                <a:lnTo>
                  <a:pt x="0" y="12700"/>
                </a:lnTo>
                <a:lnTo>
                  <a:pt x="12700" y="139700"/>
                </a:lnTo>
                <a:lnTo>
                  <a:pt x="4692650" y="133350"/>
                </a:lnTo>
                <a:lnTo>
                  <a:pt x="4787900" y="0"/>
                </a:lnTo>
                <a:lnTo>
                  <a:pt x="609600" y="6350"/>
                </a:lnTo>
                <a:close/>
              </a:path>
            </a:pathLst>
          </a:custGeom>
          <a:solidFill>
            <a:srgbClr val="0F88C5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Century Gothic" panose="020B0502020202020204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1100E6D7-F900-4E17-A00E-032014661999}"/>
              </a:ext>
            </a:extLst>
          </p:cNvPr>
          <p:cNvSpPr/>
          <p:nvPr/>
        </p:nvSpPr>
        <p:spPr>
          <a:xfrm>
            <a:off x="7078973" y="4065498"/>
            <a:ext cx="2312988" cy="771525"/>
          </a:xfrm>
          <a:custGeom>
            <a:avLst/>
            <a:gdLst>
              <a:gd name="connsiteX0" fmla="*/ 0 w 2300288"/>
              <a:gd name="connsiteY0" fmla="*/ 685800 h 685800"/>
              <a:gd name="connsiteX1" fmla="*/ 52388 w 2300288"/>
              <a:gd name="connsiteY1" fmla="*/ 466725 h 685800"/>
              <a:gd name="connsiteX2" fmla="*/ 200025 w 2300288"/>
              <a:gd name="connsiteY2" fmla="*/ 319087 h 685800"/>
              <a:gd name="connsiteX3" fmla="*/ 300038 w 2300288"/>
              <a:gd name="connsiteY3" fmla="*/ 233362 h 685800"/>
              <a:gd name="connsiteX4" fmla="*/ 414338 w 2300288"/>
              <a:gd name="connsiteY4" fmla="*/ 138112 h 685800"/>
              <a:gd name="connsiteX5" fmla="*/ 476250 w 2300288"/>
              <a:gd name="connsiteY5" fmla="*/ 123825 h 685800"/>
              <a:gd name="connsiteX6" fmla="*/ 528638 w 2300288"/>
              <a:gd name="connsiteY6" fmla="*/ 61912 h 685800"/>
              <a:gd name="connsiteX7" fmla="*/ 676275 w 2300288"/>
              <a:gd name="connsiteY7" fmla="*/ 28575 h 685800"/>
              <a:gd name="connsiteX8" fmla="*/ 981075 w 2300288"/>
              <a:gd name="connsiteY8" fmla="*/ 14287 h 685800"/>
              <a:gd name="connsiteX9" fmla="*/ 2300288 w 2300288"/>
              <a:gd name="connsiteY9" fmla="*/ 0 h 685800"/>
              <a:gd name="connsiteX10" fmla="*/ 1857375 w 2300288"/>
              <a:gd name="connsiteY10" fmla="*/ 23812 h 685800"/>
              <a:gd name="connsiteX11" fmla="*/ 1800225 w 2300288"/>
              <a:gd name="connsiteY11" fmla="*/ 66675 h 685800"/>
              <a:gd name="connsiteX12" fmla="*/ 1728788 w 2300288"/>
              <a:gd name="connsiteY12" fmla="*/ 66675 h 685800"/>
              <a:gd name="connsiteX13" fmla="*/ 1638300 w 2300288"/>
              <a:gd name="connsiteY13" fmla="*/ 76200 h 685800"/>
              <a:gd name="connsiteX14" fmla="*/ 1509713 w 2300288"/>
              <a:gd name="connsiteY14" fmla="*/ 114300 h 685800"/>
              <a:gd name="connsiteX15" fmla="*/ 995363 w 2300288"/>
              <a:gd name="connsiteY15" fmla="*/ 361950 h 685800"/>
              <a:gd name="connsiteX16" fmla="*/ 928688 w 2300288"/>
              <a:gd name="connsiteY16" fmla="*/ 414337 h 685800"/>
              <a:gd name="connsiteX17" fmla="*/ 942975 w 2300288"/>
              <a:gd name="connsiteY17" fmla="*/ 457200 h 685800"/>
              <a:gd name="connsiteX18" fmla="*/ 895350 w 2300288"/>
              <a:gd name="connsiteY18" fmla="*/ 481012 h 685800"/>
              <a:gd name="connsiteX19" fmla="*/ 881063 w 2300288"/>
              <a:gd name="connsiteY19" fmla="*/ 557212 h 685800"/>
              <a:gd name="connsiteX20" fmla="*/ 881063 w 2300288"/>
              <a:gd name="connsiteY20" fmla="*/ 576262 h 685800"/>
              <a:gd name="connsiteX21" fmla="*/ 0 w 2300288"/>
              <a:gd name="connsiteY21" fmla="*/ 685800 h 685800"/>
              <a:gd name="connsiteX0" fmla="*/ 0 w 2300288"/>
              <a:gd name="connsiteY0" fmla="*/ 744538 h 744538"/>
              <a:gd name="connsiteX1" fmla="*/ 52388 w 2300288"/>
              <a:gd name="connsiteY1" fmla="*/ 525463 h 744538"/>
              <a:gd name="connsiteX2" fmla="*/ 200025 w 2300288"/>
              <a:gd name="connsiteY2" fmla="*/ 377825 h 744538"/>
              <a:gd name="connsiteX3" fmla="*/ 300038 w 2300288"/>
              <a:gd name="connsiteY3" fmla="*/ 292100 h 744538"/>
              <a:gd name="connsiteX4" fmla="*/ 414338 w 2300288"/>
              <a:gd name="connsiteY4" fmla="*/ 196850 h 744538"/>
              <a:gd name="connsiteX5" fmla="*/ 476250 w 2300288"/>
              <a:gd name="connsiteY5" fmla="*/ 182563 h 744538"/>
              <a:gd name="connsiteX6" fmla="*/ 598488 w 2300288"/>
              <a:gd name="connsiteY6" fmla="*/ 0 h 744538"/>
              <a:gd name="connsiteX7" fmla="*/ 676275 w 2300288"/>
              <a:gd name="connsiteY7" fmla="*/ 87313 h 744538"/>
              <a:gd name="connsiteX8" fmla="*/ 981075 w 2300288"/>
              <a:gd name="connsiteY8" fmla="*/ 73025 h 744538"/>
              <a:gd name="connsiteX9" fmla="*/ 2300288 w 2300288"/>
              <a:gd name="connsiteY9" fmla="*/ 58738 h 744538"/>
              <a:gd name="connsiteX10" fmla="*/ 1857375 w 2300288"/>
              <a:gd name="connsiteY10" fmla="*/ 82550 h 744538"/>
              <a:gd name="connsiteX11" fmla="*/ 1800225 w 2300288"/>
              <a:gd name="connsiteY11" fmla="*/ 125413 h 744538"/>
              <a:gd name="connsiteX12" fmla="*/ 1728788 w 2300288"/>
              <a:gd name="connsiteY12" fmla="*/ 125413 h 744538"/>
              <a:gd name="connsiteX13" fmla="*/ 1638300 w 2300288"/>
              <a:gd name="connsiteY13" fmla="*/ 134938 h 744538"/>
              <a:gd name="connsiteX14" fmla="*/ 1509713 w 2300288"/>
              <a:gd name="connsiteY14" fmla="*/ 173038 h 744538"/>
              <a:gd name="connsiteX15" fmla="*/ 995363 w 2300288"/>
              <a:gd name="connsiteY15" fmla="*/ 420688 h 744538"/>
              <a:gd name="connsiteX16" fmla="*/ 928688 w 2300288"/>
              <a:gd name="connsiteY16" fmla="*/ 473075 h 744538"/>
              <a:gd name="connsiteX17" fmla="*/ 942975 w 2300288"/>
              <a:gd name="connsiteY17" fmla="*/ 515938 h 744538"/>
              <a:gd name="connsiteX18" fmla="*/ 895350 w 2300288"/>
              <a:gd name="connsiteY18" fmla="*/ 539750 h 744538"/>
              <a:gd name="connsiteX19" fmla="*/ 881063 w 2300288"/>
              <a:gd name="connsiteY19" fmla="*/ 615950 h 744538"/>
              <a:gd name="connsiteX20" fmla="*/ 881063 w 2300288"/>
              <a:gd name="connsiteY20" fmla="*/ 635000 h 744538"/>
              <a:gd name="connsiteX21" fmla="*/ 0 w 2300288"/>
              <a:gd name="connsiteY21" fmla="*/ 744538 h 744538"/>
              <a:gd name="connsiteX0" fmla="*/ 0 w 2300288"/>
              <a:gd name="connsiteY0" fmla="*/ 746125 h 746125"/>
              <a:gd name="connsiteX1" fmla="*/ 52388 w 2300288"/>
              <a:gd name="connsiteY1" fmla="*/ 527050 h 746125"/>
              <a:gd name="connsiteX2" fmla="*/ 200025 w 2300288"/>
              <a:gd name="connsiteY2" fmla="*/ 379412 h 746125"/>
              <a:gd name="connsiteX3" fmla="*/ 300038 w 2300288"/>
              <a:gd name="connsiteY3" fmla="*/ 293687 h 746125"/>
              <a:gd name="connsiteX4" fmla="*/ 414338 w 2300288"/>
              <a:gd name="connsiteY4" fmla="*/ 198437 h 746125"/>
              <a:gd name="connsiteX5" fmla="*/ 476250 w 2300288"/>
              <a:gd name="connsiteY5" fmla="*/ 184150 h 746125"/>
              <a:gd name="connsiteX6" fmla="*/ 598488 w 2300288"/>
              <a:gd name="connsiteY6" fmla="*/ 1587 h 746125"/>
              <a:gd name="connsiteX7" fmla="*/ 733425 w 2300288"/>
              <a:gd name="connsiteY7" fmla="*/ 0 h 746125"/>
              <a:gd name="connsiteX8" fmla="*/ 981075 w 2300288"/>
              <a:gd name="connsiteY8" fmla="*/ 74612 h 746125"/>
              <a:gd name="connsiteX9" fmla="*/ 2300288 w 2300288"/>
              <a:gd name="connsiteY9" fmla="*/ 60325 h 746125"/>
              <a:gd name="connsiteX10" fmla="*/ 1857375 w 2300288"/>
              <a:gd name="connsiteY10" fmla="*/ 84137 h 746125"/>
              <a:gd name="connsiteX11" fmla="*/ 1800225 w 2300288"/>
              <a:gd name="connsiteY11" fmla="*/ 127000 h 746125"/>
              <a:gd name="connsiteX12" fmla="*/ 1728788 w 2300288"/>
              <a:gd name="connsiteY12" fmla="*/ 127000 h 746125"/>
              <a:gd name="connsiteX13" fmla="*/ 1638300 w 2300288"/>
              <a:gd name="connsiteY13" fmla="*/ 136525 h 746125"/>
              <a:gd name="connsiteX14" fmla="*/ 1509713 w 2300288"/>
              <a:gd name="connsiteY14" fmla="*/ 174625 h 746125"/>
              <a:gd name="connsiteX15" fmla="*/ 995363 w 2300288"/>
              <a:gd name="connsiteY15" fmla="*/ 422275 h 746125"/>
              <a:gd name="connsiteX16" fmla="*/ 928688 w 2300288"/>
              <a:gd name="connsiteY16" fmla="*/ 474662 h 746125"/>
              <a:gd name="connsiteX17" fmla="*/ 942975 w 2300288"/>
              <a:gd name="connsiteY17" fmla="*/ 517525 h 746125"/>
              <a:gd name="connsiteX18" fmla="*/ 895350 w 2300288"/>
              <a:gd name="connsiteY18" fmla="*/ 541337 h 746125"/>
              <a:gd name="connsiteX19" fmla="*/ 881063 w 2300288"/>
              <a:gd name="connsiteY19" fmla="*/ 617537 h 746125"/>
              <a:gd name="connsiteX20" fmla="*/ 881063 w 2300288"/>
              <a:gd name="connsiteY20" fmla="*/ 636587 h 746125"/>
              <a:gd name="connsiteX21" fmla="*/ 0 w 2300288"/>
              <a:gd name="connsiteY21" fmla="*/ 746125 h 746125"/>
              <a:gd name="connsiteX0" fmla="*/ 0 w 2300288"/>
              <a:gd name="connsiteY0" fmla="*/ 746125 h 746125"/>
              <a:gd name="connsiteX1" fmla="*/ 52388 w 2300288"/>
              <a:gd name="connsiteY1" fmla="*/ 527050 h 746125"/>
              <a:gd name="connsiteX2" fmla="*/ 200025 w 2300288"/>
              <a:gd name="connsiteY2" fmla="*/ 379412 h 746125"/>
              <a:gd name="connsiteX3" fmla="*/ 300038 w 2300288"/>
              <a:gd name="connsiteY3" fmla="*/ 293687 h 746125"/>
              <a:gd name="connsiteX4" fmla="*/ 414338 w 2300288"/>
              <a:gd name="connsiteY4" fmla="*/ 198437 h 746125"/>
              <a:gd name="connsiteX5" fmla="*/ 476250 w 2300288"/>
              <a:gd name="connsiteY5" fmla="*/ 184150 h 746125"/>
              <a:gd name="connsiteX6" fmla="*/ 598488 w 2300288"/>
              <a:gd name="connsiteY6" fmla="*/ 1587 h 746125"/>
              <a:gd name="connsiteX7" fmla="*/ 733425 w 2300288"/>
              <a:gd name="connsiteY7" fmla="*/ 0 h 746125"/>
              <a:gd name="connsiteX8" fmla="*/ 1012825 w 2300288"/>
              <a:gd name="connsiteY8" fmla="*/ 23812 h 746125"/>
              <a:gd name="connsiteX9" fmla="*/ 2300288 w 2300288"/>
              <a:gd name="connsiteY9" fmla="*/ 60325 h 746125"/>
              <a:gd name="connsiteX10" fmla="*/ 1857375 w 2300288"/>
              <a:gd name="connsiteY10" fmla="*/ 84137 h 746125"/>
              <a:gd name="connsiteX11" fmla="*/ 1800225 w 2300288"/>
              <a:gd name="connsiteY11" fmla="*/ 127000 h 746125"/>
              <a:gd name="connsiteX12" fmla="*/ 1728788 w 2300288"/>
              <a:gd name="connsiteY12" fmla="*/ 127000 h 746125"/>
              <a:gd name="connsiteX13" fmla="*/ 1638300 w 2300288"/>
              <a:gd name="connsiteY13" fmla="*/ 136525 h 746125"/>
              <a:gd name="connsiteX14" fmla="*/ 1509713 w 2300288"/>
              <a:gd name="connsiteY14" fmla="*/ 174625 h 746125"/>
              <a:gd name="connsiteX15" fmla="*/ 995363 w 2300288"/>
              <a:gd name="connsiteY15" fmla="*/ 422275 h 746125"/>
              <a:gd name="connsiteX16" fmla="*/ 928688 w 2300288"/>
              <a:gd name="connsiteY16" fmla="*/ 474662 h 746125"/>
              <a:gd name="connsiteX17" fmla="*/ 942975 w 2300288"/>
              <a:gd name="connsiteY17" fmla="*/ 517525 h 746125"/>
              <a:gd name="connsiteX18" fmla="*/ 895350 w 2300288"/>
              <a:gd name="connsiteY18" fmla="*/ 541337 h 746125"/>
              <a:gd name="connsiteX19" fmla="*/ 881063 w 2300288"/>
              <a:gd name="connsiteY19" fmla="*/ 617537 h 746125"/>
              <a:gd name="connsiteX20" fmla="*/ 881063 w 2300288"/>
              <a:gd name="connsiteY20" fmla="*/ 636587 h 746125"/>
              <a:gd name="connsiteX21" fmla="*/ 0 w 2300288"/>
              <a:gd name="connsiteY21" fmla="*/ 746125 h 746125"/>
              <a:gd name="connsiteX0" fmla="*/ 0 w 2300288"/>
              <a:gd name="connsiteY0" fmla="*/ 746125 h 746125"/>
              <a:gd name="connsiteX1" fmla="*/ 52388 w 2300288"/>
              <a:gd name="connsiteY1" fmla="*/ 527050 h 746125"/>
              <a:gd name="connsiteX2" fmla="*/ 200025 w 2300288"/>
              <a:gd name="connsiteY2" fmla="*/ 379412 h 746125"/>
              <a:gd name="connsiteX3" fmla="*/ 300038 w 2300288"/>
              <a:gd name="connsiteY3" fmla="*/ 293687 h 746125"/>
              <a:gd name="connsiteX4" fmla="*/ 414338 w 2300288"/>
              <a:gd name="connsiteY4" fmla="*/ 198437 h 746125"/>
              <a:gd name="connsiteX5" fmla="*/ 476250 w 2300288"/>
              <a:gd name="connsiteY5" fmla="*/ 184150 h 746125"/>
              <a:gd name="connsiteX6" fmla="*/ 598488 w 2300288"/>
              <a:gd name="connsiteY6" fmla="*/ 1587 h 746125"/>
              <a:gd name="connsiteX7" fmla="*/ 733425 w 2300288"/>
              <a:gd name="connsiteY7" fmla="*/ 0 h 746125"/>
              <a:gd name="connsiteX8" fmla="*/ 1012825 w 2300288"/>
              <a:gd name="connsiteY8" fmla="*/ 23812 h 746125"/>
              <a:gd name="connsiteX9" fmla="*/ 2300288 w 2300288"/>
              <a:gd name="connsiteY9" fmla="*/ 60325 h 746125"/>
              <a:gd name="connsiteX10" fmla="*/ 1876425 w 2300288"/>
              <a:gd name="connsiteY10" fmla="*/ 90487 h 746125"/>
              <a:gd name="connsiteX11" fmla="*/ 1800225 w 2300288"/>
              <a:gd name="connsiteY11" fmla="*/ 127000 h 746125"/>
              <a:gd name="connsiteX12" fmla="*/ 1728788 w 2300288"/>
              <a:gd name="connsiteY12" fmla="*/ 127000 h 746125"/>
              <a:gd name="connsiteX13" fmla="*/ 1638300 w 2300288"/>
              <a:gd name="connsiteY13" fmla="*/ 136525 h 746125"/>
              <a:gd name="connsiteX14" fmla="*/ 1509713 w 2300288"/>
              <a:gd name="connsiteY14" fmla="*/ 174625 h 746125"/>
              <a:gd name="connsiteX15" fmla="*/ 995363 w 2300288"/>
              <a:gd name="connsiteY15" fmla="*/ 422275 h 746125"/>
              <a:gd name="connsiteX16" fmla="*/ 928688 w 2300288"/>
              <a:gd name="connsiteY16" fmla="*/ 474662 h 746125"/>
              <a:gd name="connsiteX17" fmla="*/ 942975 w 2300288"/>
              <a:gd name="connsiteY17" fmla="*/ 517525 h 746125"/>
              <a:gd name="connsiteX18" fmla="*/ 895350 w 2300288"/>
              <a:gd name="connsiteY18" fmla="*/ 541337 h 746125"/>
              <a:gd name="connsiteX19" fmla="*/ 881063 w 2300288"/>
              <a:gd name="connsiteY19" fmla="*/ 617537 h 746125"/>
              <a:gd name="connsiteX20" fmla="*/ 881063 w 2300288"/>
              <a:gd name="connsiteY20" fmla="*/ 636587 h 746125"/>
              <a:gd name="connsiteX21" fmla="*/ 0 w 2300288"/>
              <a:gd name="connsiteY21" fmla="*/ 746125 h 746125"/>
              <a:gd name="connsiteX0" fmla="*/ 0 w 2312988"/>
              <a:gd name="connsiteY0" fmla="*/ 771525 h 771525"/>
              <a:gd name="connsiteX1" fmla="*/ 65088 w 2312988"/>
              <a:gd name="connsiteY1" fmla="*/ 527050 h 771525"/>
              <a:gd name="connsiteX2" fmla="*/ 212725 w 2312988"/>
              <a:gd name="connsiteY2" fmla="*/ 379412 h 771525"/>
              <a:gd name="connsiteX3" fmla="*/ 312738 w 2312988"/>
              <a:gd name="connsiteY3" fmla="*/ 293687 h 771525"/>
              <a:gd name="connsiteX4" fmla="*/ 427038 w 2312988"/>
              <a:gd name="connsiteY4" fmla="*/ 198437 h 771525"/>
              <a:gd name="connsiteX5" fmla="*/ 488950 w 2312988"/>
              <a:gd name="connsiteY5" fmla="*/ 184150 h 771525"/>
              <a:gd name="connsiteX6" fmla="*/ 611188 w 2312988"/>
              <a:gd name="connsiteY6" fmla="*/ 1587 h 771525"/>
              <a:gd name="connsiteX7" fmla="*/ 746125 w 2312988"/>
              <a:gd name="connsiteY7" fmla="*/ 0 h 771525"/>
              <a:gd name="connsiteX8" fmla="*/ 1025525 w 2312988"/>
              <a:gd name="connsiteY8" fmla="*/ 23812 h 771525"/>
              <a:gd name="connsiteX9" fmla="*/ 2312988 w 2312988"/>
              <a:gd name="connsiteY9" fmla="*/ 60325 h 771525"/>
              <a:gd name="connsiteX10" fmla="*/ 1889125 w 2312988"/>
              <a:gd name="connsiteY10" fmla="*/ 90487 h 771525"/>
              <a:gd name="connsiteX11" fmla="*/ 1812925 w 2312988"/>
              <a:gd name="connsiteY11" fmla="*/ 127000 h 771525"/>
              <a:gd name="connsiteX12" fmla="*/ 1741488 w 2312988"/>
              <a:gd name="connsiteY12" fmla="*/ 127000 h 771525"/>
              <a:gd name="connsiteX13" fmla="*/ 1651000 w 2312988"/>
              <a:gd name="connsiteY13" fmla="*/ 136525 h 771525"/>
              <a:gd name="connsiteX14" fmla="*/ 1522413 w 2312988"/>
              <a:gd name="connsiteY14" fmla="*/ 174625 h 771525"/>
              <a:gd name="connsiteX15" fmla="*/ 1008063 w 2312988"/>
              <a:gd name="connsiteY15" fmla="*/ 422275 h 771525"/>
              <a:gd name="connsiteX16" fmla="*/ 941388 w 2312988"/>
              <a:gd name="connsiteY16" fmla="*/ 474662 h 771525"/>
              <a:gd name="connsiteX17" fmla="*/ 955675 w 2312988"/>
              <a:gd name="connsiteY17" fmla="*/ 517525 h 771525"/>
              <a:gd name="connsiteX18" fmla="*/ 908050 w 2312988"/>
              <a:gd name="connsiteY18" fmla="*/ 541337 h 771525"/>
              <a:gd name="connsiteX19" fmla="*/ 893763 w 2312988"/>
              <a:gd name="connsiteY19" fmla="*/ 617537 h 771525"/>
              <a:gd name="connsiteX20" fmla="*/ 893763 w 2312988"/>
              <a:gd name="connsiteY20" fmla="*/ 636587 h 771525"/>
              <a:gd name="connsiteX21" fmla="*/ 0 w 2312988"/>
              <a:gd name="connsiteY21" fmla="*/ 771525 h 771525"/>
              <a:gd name="connsiteX0" fmla="*/ 0 w 2312988"/>
              <a:gd name="connsiteY0" fmla="*/ 771525 h 771525"/>
              <a:gd name="connsiteX1" fmla="*/ 65088 w 2312988"/>
              <a:gd name="connsiteY1" fmla="*/ 527050 h 771525"/>
              <a:gd name="connsiteX2" fmla="*/ 212725 w 2312988"/>
              <a:gd name="connsiteY2" fmla="*/ 379412 h 771525"/>
              <a:gd name="connsiteX3" fmla="*/ 312738 w 2312988"/>
              <a:gd name="connsiteY3" fmla="*/ 293687 h 771525"/>
              <a:gd name="connsiteX4" fmla="*/ 427038 w 2312988"/>
              <a:gd name="connsiteY4" fmla="*/ 198437 h 771525"/>
              <a:gd name="connsiteX5" fmla="*/ 488950 w 2312988"/>
              <a:gd name="connsiteY5" fmla="*/ 184150 h 771525"/>
              <a:gd name="connsiteX6" fmla="*/ 611188 w 2312988"/>
              <a:gd name="connsiteY6" fmla="*/ 1587 h 771525"/>
              <a:gd name="connsiteX7" fmla="*/ 746125 w 2312988"/>
              <a:gd name="connsiteY7" fmla="*/ 0 h 771525"/>
              <a:gd name="connsiteX8" fmla="*/ 1025525 w 2312988"/>
              <a:gd name="connsiteY8" fmla="*/ 23812 h 771525"/>
              <a:gd name="connsiteX9" fmla="*/ 2312988 w 2312988"/>
              <a:gd name="connsiteY9" fmla="*/ 60325 h 771525"/>
              <a:gd name="connsiteX10" fmla="*/ 1889125 w 2312988"/>
              <a:gd name="connsiteY10" fmla="*/ 90487 h 771525"/>
              <a:gd name="connsiteX11" fmla="*/ 1812925 w 2312988"/>
              <a:gd name="connsiteY11" fmla="*/ 127000 h 771525"/>
              <a:gd name="connsiteX12" fmla="*/ 1741488 w 2312988"/>
              <a:gd name="connsiteY12" fmla="*/ 127000 h 771525"/>
              <a:gd name="connsiteX13" fmla="*/ 1651000 w 2312988"/>
              <a:gd name="connsiteY13" fmla="*/ 136525 h 771525"/>
              <a:gd name="connsiteX14" fmla="*/ 1522413 w 2312988"/>
              <a:gd name="connsiteY14" fmla="*/ 174625 h 771525"/>
              <a:gd name="connsiteX15" fmla="*/ 1008063 w 2312988"/>
              <a:gd name="connsiteY15" fmla="*/ 422275 h 771525"/>
              <a:gd name="connsiteX16" fmla="*/ 966788 w 2312988"/>
              <a:gd name="connsiteY16" fmla="*/ 468312 h 771525"/>
              <a:gd name="connsiteX17" fmla="*/ 955675 w 2312988"/>
              <a:gd name="connsiteY17" fmla="*/ 517525 h 771525"/>
              <a:gd name="connsiteX18" fmla="*/ 908050 w 2312988"/>
              <a:gd name="connsiteY18" fmla="*/ 541337 h 771525"/>
              <a:gd name="connsiteX19" fmla="*/ 893763 w 2312988"/>
              <a:gd name="connsiteY19" fmla="*/ 617537 h 771525"/>
              <a:gd name="connsiteX20" fmla="*/ 893763 w 2312988"/>
              <a:gd name="connsiteY20" fmla="*/ 636587 h 771525"/>
              <a:gd name="connsiteX21" fmla="*/ 0 w 2312988"/>
              <a:gd name="connsiteY21" fmla="*/ 771525 h 771525"/>
              <a:gd name="connsiteX0" fmla="*/ 0 w 2312988"/>
              <a:gd name="connsiteY0" fmla="*/ 771525 h 771525"/>
              <a:gd name="connsiteX1" fmla="*/ 65088 w 2312988"/>
              <a:gd name="connsiteY1" fmla="*/ 527050 h 771525"/>
              <a:gd name="connsiteX2" fmla="*/ 212725 w 2312988"/>
              <a:gd name="connsiteY2" fmla="*/ 379412 h 771525"/>
              <a:gd name="connsiteX3" fmla="*/ 312738 w 2312988"/>
              <a:gd name="connsiteY3" fmla="*/ 293687 h 771525"/>
              <a:gd name="connsiteX4" fmla="*/ 427038 w 2312988"/>
              <a:gd name="connsiteY4" fmla="*/ 198437 h 771525"/>
              <a:gd name="connsiteX5" fmla="*/ 488950 w 2312988"/>
              <a:gd name="connsiteY5" fmla="*/ 184150 h 771525"/>
              <a:gd name="connsiteX6" fmla="*/ 611188 w 2312988"/>
              <a:gd name="connsiteY6" fmla="*/ 1587 h 771525"/>
              <a:gd name="connsiteX7" fmla="*/ 746125 w 2312988"/>
              <a:gd name="connsiteY7" fmla="*/ 0 h 771525"/>
              <a:gd name="connsiteX8" fmla="*/ 1025525 w 2312988"/>
              <a:gd name="connsiteY8" fmla="*/ 23812 h 771525"/>
              <a:gd name="connsiteX9" fmla="*/ 2312988 w 2312988"/>
              <a:gd name="connsiteY9" fmla="*/ 60325 h 771525"/>
              <a:gd name="connsiteX10" fmla="*/ 1889125 w 2312988"/>
              <a:gd name="connsiteY10" fmla="*/ 90487 h 771525"/>
              <a:gd name="connsiteX11" fmla="*/ 1812925 w 2312988"/>
              <a:gd name="connsiteY11" fmla="*/ 127000 h 771525"/>
              <a:gd name="connsiteX12" fmla="*/ 1741488 w 2312988"/>
              <a:gd name="connsiteY12" fmla="*/ 127000 h 771525"/>
              <a:gd name="connsiteX13" fmla="*/ 1651000 w 2312988"/>
              <a:gd name="connsiteY13" fmla="*/ 136525 h 771525"/>
              <a:gd name="connsiteX14" fmla="*/ 1522413 w 2312988"/>
              <a:gd name="connsiteY14" fmla="*/ 174625 h 771525"/>
              <a:gd name="connsiteX15" fmla="*/ 1008063 w 2312988"/>
              <a:gd name="connsiteY15" fmla="*/ 422275 h 771525"/>
              <a:gd name="connsiteX16" fmla="*/ 966788 w 2312988"/>
              <a:gd name="connsiteY16" fmla="*/ 468312 h 771525"/>
              <a:gd name="connsiteX17" fmla="*/ 955675 w 2312988"/>
              <a:gd name="connsiteY17" fmla="*/ 517525 h 771525"/>
              <a:gd name="connsiteX18" fmla="*/ 927100 w 2312988"/>
              <a:gd name="connsiteY18" fmla="*/ 541337 h 771525"/>
              <a:gd name="connsiteX19" fmla="*/ 893763 w 2312988"/>
              <a:gd name="connsiteY19" fmla="*/ 617537 h 771525"/>
              <a:gd name="connsiteX20" fmla="*/ 893763 w 2312988"/>
              <a:gd name="connsiteY20" fmla="*/ 636587 h 771525"/>
              <a:gd name="connsiteX21" fmla="*/ 0 w 2312988"/>
              <a:gd name="connsiteY21" fmla="*/ 771525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12988" h="771525">
                <a:moveTo>
                  <a:pt x="0" y="771525"/>
                </a:moveTo>
                <a:lnTo>
                  <a:pt x="65088" y="527050"/>
                </a:lnTo>
                <a:lnTo>
                  <a:pt x="212725" y="379412"/>
                </a:lnTo>
                <a:lnTo>
                  <a:pt x="312738" y="293687"/>
                </a:lnTo>
                <a:lnTo>
                  <a:pt x="427038" y="198437"/>
                </a:lnTo>
                <a:lnTo>
                  <a:pt x="488950" y="184150"/>
                </a:lnTo>
                <a:lnTo>
                  <a:pt x="611188" y="1587"/>
                </a:lnTo>
                <a:lnTo>
                  <a:pt x="746125" y="0"/>
                </a:lnTo>
                <a:cubicBezTo>
                  <a:pt x="828675" y="24871"/>
                  <a:pt x="764381" y="13758"/>
                  <a:pt x="1025525" y="23812"/>
                </a:cubicBezTo>
                <a:cubicBezTo>
                  <a:pt x="1286669" y="33866"/>
                  <a:pt x="1873250" y="65087"/>
                  <a:pt x="2312988" y="60325"/>
                </a:cubicBezTo>
                <a:lnTo>
                  <a:pt x="1889125" y="90487"/>
                </a:lnTo>
                <a:lnTo>
                  <a:pt x="1812925" y="127000"/>
                </a:lnTo>
                <a:lnTo>
                  <a:pt x="1741488" y="127000"/>
                </a:lnTo>
                <a:lnTo>
                  <a:pt x="1651000" y="136525"/>
                </a:lnTo>
                <a:lnTo>
                  <a:pt x="1522413" y="174625"/>
                </a:lnTo>
                <a:lnTo>
                  <a:pt x="1008063" y="422275"/>
                </a:lnTo>
                <a:lnTo>
                  <a:pt x="966788" y="468312"/>
                </a:lnTo>
                <a:lnTo>
                  <a:pt x="955675" y="517525"/>
                </a:lnTo>
                <a:lnTo>
                  <a:pt x="927100" y="541337"/>
                </a:lnTo>
                <a:lnTo>
                  <a:pt x="893763" y="617537"/>
                </a:lnTo>
                <a:lnTo>
                  <a:pt x="893763" y="636587"/>
                </a:lnTo>
                <a:lnTo>
                  <a:pt x="0" y="77152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825526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C73B15-91E8-7BFE-225D-662A35CE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385" y="1671438"/>
            <a:ext cx="6277615" cy="4221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95D911-DC9E-1FE4-1038-C04DFFC0D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4628"/>
            <a:ext cx="6076053" cy="4221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BF1F50-842B-A18E-CFB1-9E710BD6EC4B}"/>
              </a:ext>
            </a:extLst>
          </p:cNvPr>
          <p:cNvSpPr txBox="1"/>
          <p:nvPr/>
        </p:nvSpPr>
        <p:spPr>
          <a:xfrm>
            <a:off x="2678961" y="1804810"/>
            <a:ext cx="2308645" cy="472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 fontAlgn="base">
              <a:spcBef>
                <a:spcPct val="0"/>
              </a:spcBef>
              <a:spcAft>
                <a:spcPct val="0"/>
              </a:spcAft>
            </a:pPr>
            <a:r>
              <a:rPr lang="en-US" sz="2471" b="1" dirty="0">
                <a:solidFill>
                  <a:srgbClr val="E1FFFF"/>
                </a:solidFill>
                <a:latin typeface="Times New Roman" pitchFamily="18" charset="0"/>
              </a:rPr>
              <a:t>Effective FIRM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D59C44-CE8C-B32F-6443-AEF0DC52BE6B}"/>
              </a:ext>
            </a:extLst>
          </p:cNvPr>
          <p:cNvSpPr txBox="1"/>
          <p:nvPr/>
        </p:nvSpPr>
        <p:spPr>
          <a:xfrm>
            <a:off x="9024666" y="1804810"/>
            <a:ext cx="2565959" cy="85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 fontAlgn="base">
              <a:spcBef>
                <a:spcPct val="0"/>
              </a:spcBef>
              <a:spcAft>
                <a:spcPct val="0"/>
              </a:spcAft>
            </a:pPr>
            <a:r>
              <a:rPr lang="en-US" sz="2471" b="1" dirty="0">
                <a:solidFill>
                  <a:srgbClr val="E1FFFF"/>
                </a:solidFill>
                <a:latin typeface="Times New Roman" pitchFamily="18" charset="0"/>
              </a:rPr>
              <a:t>Draft Work Map </a:t>
            </a:r>
            <a:br>
              <a:rPr lang="en-US" sz="2471" b="1" dirty="0">
                <a:solidFill>
                  <a:srgbClr val="E1FFFF"/>
                </a:solidFill>
                <a:latin typeface="Times New Roman" pitchFamily="18" charset="0"/>
              </a:rPr>
            </a:br>
            <a:r>
              <a:rPr lang="en-US" sz="2471" b="1" dirty="0">
                <a:solidFill>
                  <a:srgbClr val="E1FFFF"/>
                </a:solidFill>
                <a:latin typeface="Times New Roman" pitchFamily="18" charset="0"/>
              </a:rPr>
              <a:t>for next FIRM</a:t>
            </a:r>
          </a:p>
        </p:txBody>
      </p:sp>
    </p:spTree>
    <p:extLst>
      <p:ext uri="{BB962C8B-B14F-4D97-AF65-F5344CB8AC3E}">
        <p14:creationId xmlns:p14="http://schemas.microsoft.com/office/powerpoint/2010/main" val="2963797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428" y="396816"/>
            <a:ext cx="7467600" cy="5786858"/>
          </a:xfrm>
          <a:prstGeom prst="rect">
            <a:avLst/>
          </a:prstGeom>
        </p:spPr>
      </p:pic>
      <p:sp>
        <p:nvSpPr>
          <p:cNvPr id="3" name="Oval 2">
            <a:hlinkClick r:id="rId4"/>
          </p:cNvPr>
          <p:cNvSpPr/>
          <p:nvPr/>
        </p:nvSpPr>
        <p:spPr>
          <a:xfrm>
            <a:off x="232229" y="4696269"/>
            <a:ext cx="3712028" cy="1487405"/>
          </a:xfrm>
          <a:prstGeom prst="ellipse">
            <a:avLst/>
          </a:prstGeom>
          <a:noFill/>
          <a:ln w="34925"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4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3C474B-9335-7BEA-2BD4-508A259541F8}"/>
              </a:ext>
            </a:extLst>
          </p:cNvPr>
          <p:cNvSpPr txBox="1"/>
          <p:nvPr/>
        </p:nvSpPr>
        <p:spPr>
          <a:xfrm>
            <a:off x="972456" y="4970878"/>
            <a:ext cx="2757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Flood Ready Atlas 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hlinkClick r:id="rId5"/>
              </a:rPr>
              <a:t>bit.ly/</a:t>
            </a:r>
            <a:r>
              <a:rPr lang="en-US" sz="2400" b="1" dirty="0">
                <a:hlinkClick r:id="rId5"/>
              </a:rPr>
              <a:t>floodatlas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670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8CB9B6-03CF-5749-3EF5-9FB6FE0EC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73" y="602673"/>
            <a:ext cx="10492509" cy="59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79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6D643-19D6-DEA5-95AD-11209871C6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46AD4-5039-6604-0702-61E38B1F26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9931019-5CF1-D9B0-864D-5ED69E16C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405" y="78233"/>
            <a:ext cx="6887505" cy="670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01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281553"/>
            <a:ext cx="83143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•</a:t>
            </a:r>
            <a:r>
              <a:rPr lang="en-US" dirty="0" err="1"/>
              <a:t>Barre</a:t>
            </a:r>
            <a:r>
              <a:rPr lang="en-US" dirty="0"/>
              <a:t> – developed plans to buyout homes and restore floodplain to protect the neighborhood and downtown from future floods.  Voted to create a $500,000 local fund for resilience project.  Applied for $750,000+ in HMGP funding to implement 7 residential acquisitions (“buy-outs”) per the VERI recommendations.  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•Brattleboro – pursued recommendations to protect a key 12 acre parcel and increase its capacity to store flood water and debris and protect downtown business…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•Brandon -- designed an overflow culvert to protect the downtown municipal offices and business from floods and ensure State Route 7 is open for business.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•Enosburg --  included VERI recommendations in its Hazard Mitigation Plan, to ensure access to future HMGP funds. Secured partial funding to move a salt shed out of the floodway.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•Woodstock -- upgrading culverts and bridges.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2526" y="154379"/>
            <a:ext cx="8921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Vermont Economic Resiliency Initiative (VERI)</a:t>
            </a:r>
          </a:p>
          <a:p>
            <a:r>
              <a:rPr lang="en-US" sz="3200" dirty="0"/>
              <a:t> Follow-up actions</a:t>
            </a:r>
          </a:p>
        </p:txBody>
      </p:sp>
    </p:spTree>
    <p:extLst>
      <p:ext uri="{BB962C8B-B14F-4D97-AF65-F5344CB8AC3E}">
        <p14:creationId xmlns:p14="http://schemas.microsoft.com/office/powerpoint/2010/main" val="1046281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74" y="268943"/>
            <a:ext cx="8952485" cy="632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147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75974A-1AAB-0877-E35D-55F098245E5F}"/>
              </a:ext>
            </a:extLst>
          </p:cNvPr>
          <p:cNvSpPr txBox="1"/>
          <p:nvPr/>
        </p:nvSpPr>
        <p:spPr>
          <a:xfrm>
            <a:off x="1225389" y="5790209"/>
            <a:ext cx="9377077" cy="540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6867" fontAlgn="base">
              <a:spcBef>
                <a:spcPct val="0"/>
              </a:spcBef>
              <a:spcAft>
                <a:spcPct val="0"/>
              </a:spcAft>
            </a:pPr>
            <a:r>
              <a:rPr lang="en-US" sz="2912" b="1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floodready.vermont.gov/assessment/community_reports</a:t>
            </a:r>
            <a:r>
              <a:rPr lang="en-US" sz="2912" b="1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F82639-E1AE-FF34-5381-33F97C141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06" y="315051"/>
            <a:ext cx="5051822" cy="5475158"/>
          </a:xfrm>
          <a:prstGeom prst="rect">
            <a:avLst/>
          </a:prstGeom>
        </p:spPr>
      </p:pic>
      <p:pic>
        <p:nvPicPr>
          <p:cNvPr id="2050" name="Picture 2" descr="Collage of GIS data, a pie chart and a Vermont town flooded">
            <a:extLst>
              <a:ext uri="{FF2B5EF4-FFF2-40B4-BE49-F238E27FC236}">
                <a16:creationId xmlns:a16="http://schemas.microsoft.com/office/drawing/2014/main" id="{4A3DBECD-6055-1148-A1A3-DE17C44AF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248" y="4056799"/>
            <a:ext cx="6656294" cy="173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301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81F0E4-3BF4-0200-BEA0-5C4454F93589}"/>
              </a:ext>
            </a:extLst>
          </p:cNvPr>
          <p:cNvSpPr txBox="1"/>
          <p:nvPr/>
        </p:nvSpPr>
        <p:spPr>
          <a:xfrm>
            <a:off x="579344" y="529719"/>
            <a:ext cx="8691265" cy="315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68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18" b="1" i="0" u="none" strike="noStrike" kern="1200" cap="none" spc="0" normalizeH="0" baseline="0" noProof="0" dirty="0">
                <a:ln>
                  <a:noFill/>
                </a:ln>
                <a:solidFill>
                  <a:srgbClr val="E0773C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Equity-Centered Process for Environmental Justice</a:t>
            </a:r>
          </a:p>
          <a:p>
            <a:pPr marL="0" marR="0" lvl="0" indent="0" algn="l" defTabSz="8068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A98D63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8068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98D6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Who is most at risk? </a:t>
            </a:r>
          </a:p>
          <a:p>
            <a:pPr marL="0" marR="0" lvl="0" indent="0" algn="l" defTabSz="8068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98D6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Who is not at the table? </a:t>
            </a:r>
          </a:p>
          <a:p>
            <a:pPr marL="0" marR="0" lvl="0" indent="0" algn="l" defTabSz="8068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A98D63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8068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98D6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Meaningful engagement </a:t>
            </a:r>
          </a:p>
          <a:p>
            <a:pPr marL="0" marR="0" lvl="0" indent="0" algn="l" defTabSz="8068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98D6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Establishing trusting relationships </a:t>
            </a:r>
          </a:p>
          <a:p>
            <a:pPr marL="0" marR="0" lvl="0" indent="0" algn="l" defTabSz="8068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98D6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What can be prioritized to reduce harm?</a:t>
            </a:r>
          </a:p>
          <a:p>
            <a:pPr marL="0" marR="0" lvl="0" indent="0" algn="l" defTabSz="8068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98D6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Are we transparent and accountable?</a:t>
            </a:r>
          </a:p>
          <a:p>
            <a:pPr marL="0" marR="0" lvl="0" indent="0" algn="l" defTabSz="8068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1" i="0" u="none" strike="noStrike" kern="1200" cap="none" spc="0" normalizeH="0" baseline="0" noProof="0" dirty="0">
              <a:ln>
                <a:noFill/>
              </a:ln>
              <a:solidFill>
                <a:srgbClr val="A98D63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2" descr="http://floodready.vermont.gov/sites/floodready/files/styles/double_width_slideshow/public/images/dw_slide/disaster-not-necessary_0.jpg?itok=6rJe9jv9">
            <a:extLst>
              <a:ext uri="{FF2B5EF4-FFF2-40B4-BE49-F238E27FC236}">
                <a16:creationId xmlns:a16="http://schemas.microsoft.com/office/drawing/2014/main" id="{DB6B4DA0-DCAC-77D0-4C09-282BA4C0E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852" y="4014343"/>
            <a:ext cx="8477570" cy="220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13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3FBCE-13A6-4294-96B6-8B403F579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in Emergency management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BE7EF8-B0CF-4B46-A3E7-2A46AE218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7214" y="2057529"/>
            <a:ext cx="5897573" cy="43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24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\\dps\Home\HQ\mbailey\My Documents\HMGP General Documents\Round 4 Outreach\webinar\017 pittsfie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4464" y="2343998"/>
            <a:ext cx="41251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141" y="2343998"/>
            <a:ext cx="412487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34F262-B9F9-46FD-B439-448B4F4C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buyouts</a:t>
            </a:r>
          </a:p>
        </p:txBody>
      </p:sp>
    </p:spTree>
    <p:extLst>
      <p:ext uri="{BB962C8B-B14F-4D97-AF65-F5344CB8AC3E}">
        <p14:creationId xmlns:p14="http://schemas.microsoft.com/office/powerpoint/2010/main" val="2464220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0" r="11691" b="1"/>
          <a:stretch/>
        </p:blipFill>
        <p:spPr>
          <a:xfrm>
            <a:off x="1858900" y="723900"/>
            <a:ext cx="5623962" cy="5676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E9D0ED-5671-4403-BE02-612C6D02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6206" y="1419226"/>
            <a:ext cx="2311182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dirty="0">
                <a:solidFill>
                  <a:srgbClr val="FFFFFF"/>
                </a:solidFill>
              </a:rPr>
              <a:t>Brattleboro floodplain</a:t>
            </a:r>
            <a:br>
              <a:rPr lang="en-US" sz="2500" dirty="0">
                <a:solidFill>
                  <a:srgbClr val="FFFFFF"/>
                </a:solidFill>
              </a:rPr>
            </a:br>
            <a:r>
              <a:rPr lang="en-US" sz="2500" dirty="0">
                <a:solidFill>
                  <a:srgbClr val="FFFFFF"/>
                </a:solidFill>
              </a:rPr>
              <a:t>restoration</a:t>
            </a:r>
          </a:p>
        </p:txBody>
      </p:sp>
    </p:spTree>
    <p:extLst>
      <p:ext uri="{BB962C8B-B14F-4D97-AF65-F5344CB8AC3E}">
        <p14:creationId xmlns:p14="http://schemas.microsoft.com/office/powerpoint/2010/main" val="106463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D0AC7B-8648-4D62-8AE5-71F79B361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infrastructure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Culvert Upsizing</a:t>
            </a:r>
          </a:p>
          <a:p>
            <a:r>
              <a:rPr lang="en-US" dirty="0"/>
              <a:t>Road Relocation</a:t>
            </a:r>
          </a:p>
          <a:p>
            <a:r>
              <a:rPr lang="en-US" dirty="0"/>
              <a:t>Generators for Critical Facilities</a:t>
            </a:r>
          </a:p>
          <a:p>
            <a:r>
              <a:rPr lang="en-US" dirty="0"/>
              <a:t>Floodplain Restoration </a:t>
            </a:r>
          </a:p>
          <a:p>
            <a:r>
              <a:rPr lang="en-US" dirty="0"/>
              <a:t>Streambank Reinforcement</a:t>
            </a:r>
          </a:p>
          <a:p>
            <a:r>
              <a:rPr lang="en-US" dirty="0"/>
              <a:t>Structural Elevation </a:t>
            </a:r>
          </a:p>
          <a:p>
            <a:r>
              <a:rPr lang="en-US" dirty="0"/>
              <a:t>Planning</a:t>
            </a:r>
          </a:p>
          <a:p>
            <a:r>
              <a:rPr lang="en-US" dirty="0"/>
              <a:t>5% Initiative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370" y="2368028"/>
            <a:ext cx="4843631" cy="363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84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9AC88-CA25-43A8-A8F8-3C482206D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UPDATE&gt;&gt;&gt;Upcoming </a:t>
            </a:r>
            <a:br>
              <a:rPr lang="en-US" dirty="0"/>
            </a:br>
            <a:r>
              <a:rPr lang="en-US" dirty="0"/>
              <a:t>hazard </a:t>
            </a:r>
            <a:r>
              <a:rPr lang="en-US" dirty="0" err="1"/>
              <a:t>mitigaton</a:t>
            </a:r>
            <a:r>
              <a:rPr lang="en-US" dirty="0"/>
              <a:t> funding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5F499-0DA1-48D7-9C18-B982892AD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192" y="2041743"/>
            <a:ext cx="7989752" cy="4685629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January 27, 2020</a:t>
            </a:r>
            <a:r>
              <a:rPr lang="en-US" dirty="0"/>
              <a:t>: </a:t>
            </a:r>
            <a:r>
              <a:rPr lang="en-US" b="1" dirty="0"/>
              <a:t>Pre Disaster Mitigation </a:t>
            </a:r>
            <a:r>
              <a:rPr lang="en-US" dirty="0"/>
              <a:t>deadline for FFY’19 </a:t>
            </a:r>
            <a:r>
              <a:rPr lang="en-US" dirty="0" err="1"/>
              <a:t>egrants</a:t>
            </a:r>
            <a:r>
              <a:rPr lang="en-US" dirty="0"/>
              <a:t> submittals.  </a:t>
            </a:r>
          </a:p>
          <a:p>
            <a:pPr lvl="2"/>
            <a:r>
              <a:rPr lang="en-US" dirty="0"/>
              <a:t>Up to $575K for local hazard mitigation planning and project development (Chester), and a buy-out in Bolton; </a:t>
            </a:r>
          </a:p>
          <a:p>
            <a:pPr lvl="2"/>
            <a:r>
              <a:rPr lang="en-US" dirty="0"/>
              <a:t>$1.8M federal share for 9 buy-outs in Huntington following Halloween Storm (must compete for national funds).</a:t>
            </a:r>
          </a:p>
          <a:p>
            <a:r>
              <a:rPr lang="en-US" b="1" dirty="0"/>
              <a:t>April 3, 2020</a:t>
            </a:r>
            <a:r>
              <a:rPr lang="en-US" dirty="0"/>
              <a:t>:  </a:t>
            </a:r>
            <a:r>
              <a:rPr lang="en-US" b="1" dirty="0"/>
              <a:t>Hazard Mitigation Grant Program </a:t>
            </a:r>
            <a:r>
              <a:rPr lang="en-US" dirty="0"/>
              <a:t>applications due for DR4445 funding (April 15, 2019 flooding). Approximately $1 million federal share</a:t>
            </a:r>
          </a:p>
          <a:p>
            <a:pPr lvl="2"/>
            <a:r>
              <a:rPr lang="en-US" dirty="0"/>
              <a:t>Buy-outs possible in Huntington, Underhill, </a:t>
            </a:r>
            <a:r>
              <a:rPr lang="en-US" dirty="0" err="1"/>
              <a:t>Starksboro</a:t>
            </a:r>
            <a:r>
              <a:rPr lang="en-US" dirty="0"/>
              <a:t>, Ludlow…</a:t>
            </a:r>
          </a:p>
          <a:p>
            <a:r>
              <a:rPr lang="en-US" b="1" dirty="0"/>
              <a:t>December, 2020?: Hazard Mitigation Grant Program </a:t>
            </a:r>
            <a:r>
              <a:rPr lang="en-US" dirty="0"/>
              <a:t>applications for Halloween Storm (assuming a declaration soon). Approximately $750K?</a:t>
            </a:r>
          </a:p>
          <a:p>
            <a:r>
              <a:rPr lang="en-US" b="1" dirty="0"/>
              <a:t>January, 2021?: First round of “BRIC” </a:t>
            </a:r>
            <a:r>
              <a:rPr lang="en-US" dirty="0"/>
              <a:t>(Building Resilient Infrastructure and Communities), the new expanded version of Pre Disaster Mitigation.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62C9C-B1EA-6D9B-70DC-C9093CDCE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48" y="130628"/>
            <a:ext cx="11112284" cy="672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29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50" b="1" dirty="0">
                <a:solidFill>
                  <a:schemeClr val="bg2">
                    <a:lumMod val="50000"/>
                  </a:schemeClr>
                </a:solidFill>
              </a:rPr>
              <a:t>Ben Rose </a:t>
            </a:r>
            <a:r>
              <a:rPr lang="en-US" sz="225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| Recovery and Mitigation Section Chief </a:t>
            </a:r>
          </a:p>
          <a:p>
            <a:pPr marL="0" indent="0">
              <a:buNone/>
            </a:pPr>
            <a:r>
              <a:rPr lang="en-US" sz="225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(802) 241-5363 | </a:t>
            </a:r>
            <a:r>
              <a:rPr lang="en-US" sz="2250" b="1" u="sng" dirty="0">
                <a:solidFill>
                  <a:srgbClr val="006600"/>
                </a:solidFill>
                <a:latin typeface="+mj-lt"/>
              </a:rPr>
              <a:t>ben.rose@vermont.gov</a:t>
            </a:r>
            <a:r>
              <a:rPr lang="en-US" sz="2250" dirty="0">
                <a:solidFill>
                  <a:srgbClr val="006600"/>
                </a:solidFill>
                <a:latin typeface="+mj-lt"/>
              </a:rPr>
              <a:t> </a:t>
            </a:r>
          </a:p>
          <a:p>
            <a:pPr marL="0" indent="0">
              <a:buNone/>
            </a:pPr>
            <a:endParaRPr lang="en-US" sz="18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US" sz="2250" b="1" dirty="0">
                <a:solidFill>
                  <a:schemeClr val="bg2">
                    <a:lumMod val="50000"/>
                  </a:schemeClr>
                </a:solidFill>
              </a:rPr>
              <a:t>Stephanie A. Smith </a:t>
            </a:r>
            <a:r>
              <a:rPr lang="en-US" sz="225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| Hazard Mitigation Planner </a:t>
            </a:r>
          </a:p>
          <a:p>
            <a:pPr marL="0" indent="0">
              <a:buNone/>
            </a:pPr>
            <a:r>
              <a:rPr lang="en-US" sz="225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(802) 241-5362 | </a:t>
            </a:r>
            <a:r>
              <a:rPr lang="en-US" sz="2250" b="1" u="sng" dirty="0">
                <a:solidFill>
                  <a:srgbClr val="006600"/>
                </a:solidFill>
                <a:latin typeface="+mj-lt"/>
              </a:rPr>
              <a:t>Stephanie.A.Smith@vermont.gov</a:t>
            </a:r>
            <a:r>
              <a:rPr lang="en-US" sz="225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F074CF-5A71-4B60-89CC-531FBAA1C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 mitigation contacts</a:t>
            </a:r>
          </a:p>
        </p:txBody>
      </p:sp>
    </p:spTree>
    <p:extLst>
      <p:ext uri="{BB962C8B-B14F-4D97-AF65-F5344CB8AC3E}">
        <p14:creationId xmlns:p14="http://schemas.microsoft.com/office/powerpoint/2010/main" val="231849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AF13A-5C9E-4B21-9D73-758A1AB5F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Climate mitigation vs. climate adaptation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17B56-B5ED-4F56-8E97-77CB0B02F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“Mitigate” climate change: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71E01-493A-45D4-A016-479043F16B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Refers to efforts to reduce or prevent emission of greenhouse gases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DDB83-2490-41B2-A118-81A63273D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“Adapt” to climate change: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CB074-D943-4914-A1CB-5DE9298C045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process of adjustment to actual or expected climate and its effects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4791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770" name="Picture 2" descr="sedimentplumesmix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6027" y="194128"/>
            <a:ext cx="9339943" cy="700495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 bwMode="auto">
          <a:xfrm>
            <a:off x="1272661" y="5778606"/>
            <a:ext cx="9646677" cy="698394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lIns="182880" tIns="41020" rIns="82039" bIns="41020">
            <a:noAutofit/>
          </a:bodyPr>
          <a:lstStyle/>
          <a:p>
            <a:pPr marL="971550" indent="-514350" defTabSz="820738"/>
            <a:r>
              <a:rPr lang="en-US" sz="2000" dirty="0">
                <a:latin typeface="Goudy Old Style" pitchFamily="18" charset="0"/>
              </a:rPr>
              <a:t>Sediment plumes from Lamoille and Winooski Rivers entering Lake Champlain </a:t>
            </a:r>
            <a:br>
              <a:rPr lang="en-US" sz="2000" dirty="0">
                <a:latin typeface="Goudy Old Style" pitchFamily="18" charset="0"/>
              </a:rPr>
            </a:br>
            <a:r>
              <a:rPr lang="en-US" sz="2000" dirty="0">
                <a:latin typeface="Goudy Old Style" pitchFamily="18" charset="0"/>
              </a:rPr>
              <a:t>April 2011.    (Photo courtesy of  Lake Champlain Basin Program)</a:t>
            </a:r>
          </a:p>
        </p:txBody>
      </p:sp>
    </p:spTree>
    <p:extLst>
      <p:ext uri="{BB962C8B-B14F-4D97-AF65-F5344CB8AC3E}">
        <p14:creationId xmlns:p14="http://schemas.microsoft.com/office/powerpoint/2010/main" val="806177201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94EF07-7E40-58AE-49FF-F9D4A0871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89" y="575702"/>
            <a:ext cx="10329022" cy="5706596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0BE3A30D-0ECF-4E82-17D8-7CE93A5A7B7D}"/>
              </a:ext>
            </a:extLst>
          </p:cNvPr>
          <p:cNvSpPr/>
          <p:nvPr/>
        </p:nvSpPr>
        <p:spPr>
          <a:xfrm>
            <a:off x="10775175" y="4768947"/>
            <a:ext cx="970671" cy="970671"/>
          </a:xfrm>
          <a:prstGeom prst="wedgeRectCallout">
            <a:avLst>
              <a:gd name="adj1" fmla="val -88949"/>
              <a:gd name="adj2" fmla="val -911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before Ian</a:t>
            </a:r>
          </a:p>
        </p:txBody>
      </p:sp>
    </p:spTree>
    <p:extLst>
      <p:ext uri="{BB962C8B-B14F-4D97-AF65-F5344CB8AC3E}">
        <p14:creationId xmlns:p14="http://schemas.microsoft.com/office/powerpoint/2010/main" val="236210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ermont Climate Assessment; Climate Change is Here">
            <a:extLst>
              <a:ext uri="{FF2B5EF4-FFF2-40B4-BE49-F238E27FC236}">
                <a16:creationId xmlns:a16="http://schemas.microsoft.com/office/drawing/2014/main" id="{D3F2352A-8BB7-E683-7742-BED19C394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2" y="2670475"/>
            <a:ext cx="6658314" cy="375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619D7B4-84AE-FD5F-ACA6-5A88FB358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09" y="2698627"/>
            <a:ext cx="4834527" cy="372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432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0335" y="195042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>
            <a:cxnSpLocks/>
          </p:cNvCxnSpPr>
          <p:nvPr/>
        </p:nvCxnSpPr>
        <p:spPr bwMode="auto">
          <a:xfrm>
            <a:off x="408065" y="3175755"/>
            <a:ext cx="8645624" cy="0"/>
          </a:xfrm>
          <a:prstGeom prst="straightConnector1">
            <a:avLst/>
          </a:prstGeom>
          <a:noFill/>
          <a:ln w="127000" cap="flat" cmpd="sng" algn="ctr">
            <a:solidFill>
              <a:srgbClr val="C00000"/>
            </a:solidFill>
            <a:prstDash val="solid"/>
            <a:round/>
            <a:headEnd type="none" w="lg" len="lg"/>
            <a:tailEnd type="arrow"/>
          </a:ln>
          <a:effectLst/>
        </p:spPr>
      </p:cxnSp>
      <p:sp>
        <p:nvSpPr>
          <p:cNvPr id="8" name="Rectangular Callout 7"/>
          <p:cNvSpPr/>
          <p:nvPr/>
        </p:nvSpPr>
        <p:spPr bwMode="auto">
          <a:xfrm>
            <a:off x="8127999" y="3760202"/>
            <a:ext cx="3655935" cy="2920414"/>
          </a:xfrm>
          <a:prstGeom prst="wedgeRectCallout">
            <a:avLst>
              <a:gd name="adj1" fmla="val -43554"/>
              <a:gd name="adj2" fmla="val -65344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defTabSz="914293"/>
            <a:r>
              <a:rPr lang="en-US" sz="2000" dirty="0">
                <a:solidFill>
                  <a:schemeClr val="bg1"/>
                </a:solidFill>
                <a:latin typeface="Palatino Linotype" pitchFamily="18" charset="0"/>
              </a:rPr>
              <a:t>Make  a family plan.</a:t>
            </a:r>
          </a:p>
          <a:p>
            <a:pPr defTabSz="914293"/>
            <a:r>
              <a:rPr lang="en-US" sz="2000" dirty="0">
                <a:solidFill>
                  <a:schemeClr val="bg1"/>
                </a:solidFill>
                <a:latin typeface="Palatino Linotype" pitchFamily="18" charset="0"/>
              </a:rPr>
              <a:t>Prepare an emergency kit.</a:t>
            </a:r>
          </a:p>
          <a:p>
            <a:pPr defTabSz="914293"/>
            <a:r>
              <a:rPr lang="en-US" sz="2000" dirty="0">
                <a:solidFill>
                  <a:schemeClr val="bg1"/>
                </a:solidFill>
                <a:latin typeface="Palatino Linotype" pitchFamily="18" charset="0"/>
              </a:rPr>
              <a:t>Practice the plan.</a:t>
            </a:r>
          </a:p>
          <a:p>
            <a:pPr defTabSz="914293"/>
            <a:r>
              <a:rPr lang="en-US" sz="2000" dirty="0">
                <a:solidFill>
                  <a:schemeClr val="bg1"/>
                </a:solidFill>
                <a:latin typeface="Palatino Linotype" pitchFamily="18" charset="0"/>
              </a:rPr>
              <a:t>Get insurance.</a:t>
            </a:r>
          </a:p>
          <a:p>
            <a:pPr defTabSz="914293"/>
            <a:r>
              <a:rPr lang="en-US" sz="2000" dirty="0">
                <a:solidFill>
                  <a:schemeClr val="bg1"/>
                </a:solidFill>
                <a:latin typeface="Palatino Linotype" pitchFamily="18" charset="0"/>
              </a:rPr>
              <a:t>Get finances in order.</a:t>
            </a:r>
          </a:p>
          <a:p>
            <a:pPr defTabSz="914293"/>
            <a:r>
              <a:rPr lang="en-US" sz="2000" dirty="0">
                <a:solidFill>
                  <a:schemeClr val="bg1"/>
                </a:solidFill>
                <a:latin typeface="Palatino Linotype" pitchFamily="18" charset="0"/>
              </a:rPr>
              <a:t>Elevate structure.</a:t>
            </a:r>
          </a:p>
          <a:p>
            <a:pPr defTabSz="914293"/>
            <a:r>
              <a:rPr lang="en-US" sz="2000" dirty="0">
                <a:solidFill>
                  <a:schemeClr val="bg1"/>
                </a:solidFill>
                <a:latin typeface="Palatino Linotype" pitchFamily="18" charset="0"/>
              </a:rPr>
              <a:t>Relocate structure.</a:t>
            </a:r>
          </a:p>
          <a:p>
            <a:pPr algn="ctr" defTabSz="914293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3612630" y="3760202"/>
            <a:ext cx="4357140" cy="2964817"/>
          </a:xfrm>
          <a:prstGeom prst="wedgeRectCallout">
            <a:avLst>
              <a:gd name="adj1" fmla="val -6342"/>
              <a:gd name="adj2" fmla="val -66654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defTabSz="914293"/>
            <a:r>
              <a:rPr lang="en-US" sz="2000" dirty="0">
                <a:solidFill>
                  <a:schemeClr val="bg1"/>
                </a:solidFill>
                <a:latin typeface="Palatino Linotype" pitchFamily="18" charset="0"/>
              </a:rPr>
              <a:t>Regulations to avoid known hazards, and to not aggravate the risk to structures, families, and assets already in the hazard zone.</a:t>
            </a:r>
          </a:p>
          <a:p>
            <a:pPr defTabSz="914293"/>
            <a:endParaRPr lang="en-US" sz="2000" dirty="0">
              <a:solidFill>
                <a:schemeClr val="bg1"/>
              </a:solidFill>
              <a:latin typeface="Palatino Linotype" pitchFamily="18" charset="0"/>
            </a:endParaRPr>
          </a:p>
          <a:p>
            <a:pPr defTabSz="914293"/>
            <a:r>
              <a:rPr lang="en-US" sz="2000" dirty="0">
                <a:solidFill>
                  <a:schemeClr val="bg1"/>
                </a:solidFill>
                <a:latin typeface="Palatino Linotype" pitchFamily="18" charset="0"/>
              </a:rPr>
              <a:t>Take steps to reduce existing exposure, and </a:t>
            </a:r>
            <a:br>
              <a:rPr lang="en-US" sz="2000" dirty="0">
                <a:solidFill>
                  <a:schemeClr val="bg1"/>
                </a:solidFill>
                <a:latin typeface="Palatino Linotype" pitchFamily="18" charset="0"/>
              </a:rPr>
            </a:br>
            <a:br>
              <a:rPr lang="en-US" sz="2000" dirty="0">
                <a:solidFill>
                  <a:schemeClr val="bg1"/>
                </a:solidFill>
                <a:latin typeface="Palatino Linotype" pitchFamily="18" charset="0"/>
              </a:rPr>
            </a:br>
            <a:r>
              <a:rPr lang="en-US" sz="2000" dirty="0">
                <a:solidFill>
                  <a:schemeClr val="bg1"/>
                </a:solidFill>
                <a:latin typeface="Palatino Linotype" pitchFamily="18" charset="0"/>
              </a:rPr>
              <a:t>improve emergency response.</a:t>
            </a:r>
          </a:p>
          <a:p>
            <a:pPr algn="ctr" defTabSz="914293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128666" y="3760202"/>
            <a:ext cx="3295754" cy="2964817"/>
          </a:xfrm>
          <a:prstGeom prst="wedgeRectCallout">
            <a:avLst>
              <a:gd name="adj1" fmla="val -5832"/>
              <a:gd name="adj2" fmla="val -62920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defTabSz="914293"/>
            <a:r>
              <a:rPr lang="en-US" sz="2000" dirty="0">
                <a:solidFill>
                  <a:schemeClr val="bg1"/>
                </a:solidFill>
                <a:latin typeface="Palatino Linotype" pitchFamily="18" charset="0"/>
              </a:rPr>
              <a:t>Develop data to identify inundation and erosion hazards.</a:t>
            </a:r>
          </a:p>
          <a:p>
            <a:pPr defTabSz="914293"/>
            <a:endParaRPr lang="en-US" sz="2000" dirty="0">
              <a:solidFill>
                <a:schemeClr val="bg1"/>
              </a:solidFill>
              <a:latin typeface="Palatino Linotype" pitchFamily="18" charset="0"/>
            </a:endParaRPr>
          </a:p>
          <a:p>
            <a:pPr defTabSz="914293"/>
            <a:r>
              <a:rPr lang="en-US" sz="2000" dirty="0">
                <a:solidFill>
                  <a:schemeClr val="bg1"/>
                </a:solidFill>
                <a:latin typeface="Palatino Linotype" pitchFamily="18" charset="0"/>
              </a:rPr>
              <a:t>Provide model regulations </a:t>
            </a:r>
          </a:p>
          <a:p>
            <a:pPr defTabSz="914293"/>
            <a:endParaRPr lang="en-US" sz="2000" dirty="0">
              <a:solidFill>
                <a:schemeClr val="bg1"/>
              </a:solidFill>
              <a:latin typeface="Palatino Linotype" pitchFamily="18" charset="0"/>
            </a:endParaRPr>
          </a:p>
          <a:p>
            <a:pPr defTabSz="914293"/>
            <a:r>
              <a:rPr lang="en-US" sz="2000" dirty="0">
                <a:solidFill>
                  <a:schemeClr val="bg1"/>
                </a:solidFill>
                <a:latin typeface="Palatino Linotype" pitchFamily="18" charset="0"/>
              </a:rPr>
              <a:t>Develop incentives for communities.</a:t>
            </a:r>
          </a:p>
          <a:p>
            <a:pPr defTabSz="914293"/>
            <a:endParaRPr lang="en-US" sz="2000" dirty="0">
              <a:latin typeface="Palatino Linotype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B72E78-93AB-161E-CFF6-E68F3D427DE3}"/>
              </a:ext>
            </a:extLst>
          </p:cNvPr>
          <p:cNvSpPr/>
          <p:nvPr/>
        </p:nvSpPr>
        <p:spPr>
          <a:xfrm>
            <a:off x="408065" y="2105359"/>
            <a:ext cx="5687935" cy="6983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</a:rPr>
              <a:t>How can we avoid losses 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</a:rPr>
              <a:t>due to flooding? </a:t>
            </a:r>
          </a:p>
        </p:txBody>
      </p:sp>
    </p:spTree>
    <p:extLst>
      <p:ext uri="{BB962C8B-B14F-4D97-AF65-F5344CB8AC3E}">
        <p14:creationId xmlns:p14="http://schemas.microsoft.com/office/powerpoint/2010/main" val="90696600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neds\Desktop\VT Hazard Even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685801"/>
            <a:ext cx="6019800" cy="5422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3144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uvial erosion along US Route 4 in Killing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" y="320357"/>
            <a:ext cx="405765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241" y="3447761"/>
            <a:ext cx="5223509" cy="2968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0771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74942" y="702156"/>
            <a:ext cx="2557337" cy="1013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/>
              <a:t>Applying lessons learned from Irene…</a:t>
            </a:r>
            <a:br>
              <a:rPr lang="en-US" sz="1500"/>
            </a:br>
            <a:endParaRPr lang="en-US" sz="150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74941" y="1964168"/>
            <a:ext cx="2557336" cy="40365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New River Corridor Maps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New Local Road Standards incorporating stormwater management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Flood Resilience in State, Regional, and Municipal Plans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Vermont Economic Resilience Initiative (VERI) – protecting businesses and the economy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Emergency Relief Assistance Funds (ERAF) – provides municipal incentives </a:t>
            </a:r>
          </a:p>
          <a:p>
            <a:pPr>
              <a:lnSpc>
                <a:spcPct val="90000"/>
              </a:lnSpc>
            </a:pPr>
            <a:r>
              <a:rPr lang="en-US" sz="1400" dirty="0" err="1">
                <a:solidFill>
                  <a:schemeClr val="bg1"/>
                </a:solidFill>
              </a:rPr>
              <a:t>Floodready</a:t>
            </a:r>
            <a:r>
              <a:rPr lang="en-US" sz="1400" dirty="0">
                <a:solidFill>
                  <a:schemeClr val="bg1"/>
                </a:solidFill>
              </a:rPr>
              <a:t> Vermont - Easy transparent access to Information </a:t>
            </a:r>
          </a:p>
          <a:p>
            <a:pPr>
              <a:lnSpc>
                <a:spcPct val="90000"/>
              </a:lnSpc>
            </a:pP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94" y="595247"/>
            <a:ext cx="3786803" cy="563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05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1196</Words>
  <Application>Microsoft Office PowerPoint</Application>
  <PresentationFormat>Widescreen</PresentationFormat>
  <Paragraphs>142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Goudy Old Style</vt:lpstr>
      <vt:lpstr>Palatino Linotype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Applying lessons learned from Irene…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Resilience in Emergency management</vt:lpstr>
      <vt:lpstr>buyouts</vt:lpstr>
      <vt:lpstr>Brattleboro floodplain restoration</vt:lpstr>
      <vt:lpstr>Other infrastructure projects</vt:lpstr>
      <vt:lpstr>UPDATE&gt;&gt;&gt;Upcoming  hazard mitigaton funding opportunities</vt:lpstr>
      <vt:lpstr>Hazard mitigation contacts</vt:lpstr>
      <vt:lpstr>Climate mitigation vs. climate adaptation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Rose, Ben</dc:creator>
  <cp:lastModifiedBy>Rose, Ben</cp:lastModifiedBy>
  <cp:revision>8</cp:revision>
  <dcterms:created xsi:type="dcterms:W3CDTF">2022-10-07T19:28:56Z</dcterms:created>
  <dcterms:modified xsi:type="dcterms:W3CDTF">2022-10-14T21:45:12Z</dcterms:modified>
</cp:coreProperties>
</file>